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Dosis"/>
      <p:regular r:id="rId35"/>
      <p:bold r:id="rId36"/>
    </p:embeddedFont>
    <p:embeddedFont>
      <p:font typeface="Merriweather Sans"/>
      <p:regular r:id="rId37"/>
      <p:bold r:id="rId38"/>
      <p:italic r:id="rId39"/>
      <p:boldItalic r:id="rId40"/>
    </p:embeddedFont>
    <p:embeddedFont>
      <p:font typeface="Abril Fatface"/>
      <p:regular r:id="rId41"/>
    </p:embeddedFont>
    <p:embeddedFont>
      <p:font typeface="Montserrat"/>
      <p:regular r:id="rId42"/>
      <p:bold r:id="rId43"/>
      <p:italic r:id="rId44"/>
      <p:boldItalic r:id="rId45"/>
    </p:embeddedFont>
    <p:embeddedFont>
      <p:font typeface="Merriweather Sans Regular"/>
      <p:regular r:id="rId46"/>
      <p:bold r:id="rId47"/>
      <p:italic r:id="rId48"/>
      <p:boldItalic r:id="rId49"/>
    </p:embeddedFont>
    <p:embeddedFont>
      <p:font typeface="Pontano Sans"/>
      <p:regular r:id="rId50"/>
    </p:embeddedFont>
    <p:embeddedFont>
      <p:font typeface="Merriweather"/>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6FBAC1-915C-454B-B400-BAB6CA6AC0B2}">
  <a:tblStyle styleId="{0D6FBAC1-915C-454B-B400-BAB6CA6AC0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erriweatherSans-boldItalic.fntdata"/><Relationship Id="rId42" Type="http://schemas.openxmlformats.org/officeDocument/2006/relationships/font" Target="fonts/Montserrat-regular.fntdata"/><Relationship Id="rId41" Type="http://schemas.openxmlformats.org/officeDocument/2006/relationships/font" Target="fonts/AbrilFatface-regular.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MerriweatherSansRegular-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SansRegular-italic.fntdata"/><Relationship Id="rId47" Type="http://schemas.openxmlformats.org/officeDocument/2006/relationships/font" Target="fonts/MerriweatherSansRegular-bold.fntdata"/><Relationship Id="rId49" Type="http://schemas.openxmlformats.org/officeDocument/2006/relationships/font" Target="fonts/MerriweatherSansRegula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Dosis-regular.fntdata"/><Relationship Id="rId34" Type="http://schemas.openxmlformats.org/officeDocument/2006/relationships/slide" Target="slides/slide29.xml"/><Relationship Id="rId37" Type="http://schemas.openxmlformats.org/officeDocument/2006/relationships/font" Target="fonts/MerriweatherSans-regular.fntdata"/><Relationship Id="rId36" Type="http://schemas.openxmlformats.org/officeDocument/2006/relationships/font" Target="fonts/Dosis-bold.fntdata"/><Relationship Id="rId39" Type="http://schemas.openxmlformats.org/officeDocument/2006/relationships/font" Target="fonts/MerriweatherSans-italic.fntdata"/><Relationship Id="rId38" Type="http://schemas.openxmlformats.org/officeDocument/2006/relationships/font" Target="fonts/MerriweatherSa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regular.fntdata"/><Relationship Id="rId50" Type="http://schemas.openxmlformats.org/officeDocument/2006/relationships/font" Target="fonts/PontanoSans-regular.fntdata"/><Relationship Id="rId53" Type="http://schemas.openxmlformats.org/officeDocument/2006/relationships/font" Target="fonts/Merriweather-italic.fntdata"/><Relationship Id="rId52" Type="http://schemas.openxmlformats.org/officeDocument/2006/relationships/font" Target="fonts/Merriweather-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Merriweather-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541b04a24_5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541b04a24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55b1229e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55b1229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541b04a24_5_4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541b04a24_5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sz="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Caitlin’s Tip: Move after explanation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541b04a24_5_5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541b04a24_5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like. Will Edit. </a:t>
            </a:r>
            <a:endParaRPr/>
          </a:p>
          <a:p>
            <a:pPr indent="0" lvl="0" marL="0" rtl="0" algn="l">
              <a:spcBef>
                <a:spcPts val="0"/>
              </a:spcBef>
              <a:spcAft>
                <a:spcPts val="0"/>
              </a:spcAft>
              <a:buNone/>
            </a:pPr>
            <a:r>
              <a:rPr lang="en"/>
              <a:t>While we created our </a:t>
            </a:r>
            <a:r>
              <a:rPr lang="en"/>
              <a:t>product, we had the opportunity to learn some great new pieces of technology. When it came to the Smart Brain Box App, we were able to break into up into two parts: </a:t>
            </a:r>
            <a:endParaRPr/>
          </a:p>
          <a:p>
            <a:pPr indent="0" lvl="0" marL="0" rtl="0" algn="l">
              <a:spcBef>
                <a:spcPts val="0"/>
              </a:spcBef>
              <a:spcAft>
                <a:spcPts val="0"/>
              </a:spcAft>
              <a:buNone/>
            </a:pPr>
            <a:r>
              <a:rPr lang="en"/>
              <a:t>I’ll pass it on to Geetika to talk about our Cost Analysis.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aee51144b_3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aee51144b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Thank you geetika, while we created our product we had the opportunity to learn some cool new pieces of technology. These included tech that touched on both the software and hardware side of our product. To build the Smart Brain Box App we laid out the original design with Figma, we chose to use Figma because it offered a very user friendly way to learn app design. The same went for our choice to use JavaScript and React Native to build a functioning app. React Native offers a lot of tutorials and easy to use controls. Putting these two factors together was made simple with Expo Go, a development product that allowed us to make our changes to the code and see the updated app on our phones in real time, creating a very smooth work flow.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addition, we used Solid Edge technology to create the 3D model of the box and arduino uno to build the circuitry that is involved with connecting the mobile app to the smart brain box itself. With this whole tech stack we </a:t>
            </a:r>
            <a:r>
              <a:rPr lang="en" sz="1200">
                <a:solidFill>
                  <a:schemeClr val="dk1"/>
                </a:solidFill>
                <a:latin typeface="Times New Roman"/>
                <a:ea typeface="Times New Roman"/>
                <a:cs typeface="Times New Roman"/>
                <a:sym typeface="Times New Roman"/>
              </a:rPr>
              <a:t>learned a lot about development and we were glad to have had the opportunity to learn some new skills. With that being said I’ll pass it back to Geetika so she can go over our product cost analysis.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2f7c811ed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2f7c811e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Caitlin’s Tip: Add total cost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514bb007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514bb0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541b04a24_5_5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541b04a24_5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Geetika. So what you can see here is the design that was made to be the home page for the Smart Brain Box mobile App. As you can see we wanted to make it clear that this app is Automation for Aquaponics. We built the app with the intention of being user centric. Everything that is created is for the users convenience. The water controls themselves allow the user to do everything from the comfort of their phone, without ever having to worry about a complicated piece of technology. Now I’ll go ahead and demonstrate the app for you all.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514bb0072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514bb007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541b04a24_5_4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541b04a24_5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541b04a24_5_4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541b04a24_5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541b04a24_6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541b04a24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semester we faced some new and interesting challenges. Some of which being a result of working in a </a:t>
            </a:r>
            <a:r>
              <a:rPr lang="en"/>
              <a:t>virtual</a:t>
            </a:r>
            <a:r>
              <a:rPr lang="en"/>
              <a:t> environment. Those include Connection between the Arduino and the valves and the feasibility of all the connections involved in the system. It was hard to figure out if our product worked because we didn’t have the physical work space together or the tools to test them out the way we’d hoped to, but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Caitlin!!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2f7c811e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2f7c811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541b04a24_5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541b04a24_5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541b04a24_5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541b04a24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Water conservation, using 90% less water than traditional farming</a:t>
            </a:r>
            <a:endParaRPr sz="1000">
              <a:solidFill>
                <a:schemeClr val="dk1"/>
              </a:solidFill>
            </a:endParaRPr>
          </a:p>
          <a:p>
            <a:pPr indent="0" lvl="0" marL="0" rtl="0" algn="l">
              <a:spcBef>
                <a:spcPts val="0"/>
              </a:spcBef>
              <a:spcAft>
                <a:spcPts val="0"/>
              </a:spcAft>
              <a:buNone/>
            </a:pPr>
            <a:r>
              <a:rPr lang="en" sz="1000">
                <a:solidFill>
                  <a:schemeClr val="dk1"/>
                </a:solidFill>
              </a:rPr>
              <a:t>Land conservation, grows 6 times more per square foot than traditional farming, soil degradation</a:t>
            </a:r>
            <a:endParaRPr sz="10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2114500" y="427770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114500" y="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162175" y="866100"/>
            <a:ext cx="6819600" cy="34113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pic>
        <p:nvPicPr>
          <p:cNvPr id="13" name="Google Shape;13;p2"/>
          <p:cNvPicPr preferRelativeResize="0"/>
          <p:nvPr/>
        </p:nvPicPr>
        <p:blipFill rotWithShape="1">
          <a:blip r:embed="rId2">
            <a:alphaModFix/>
          </a:blip>
          <a:srcRect b="80672" l="29800" r="16448" t="2488"/>
          <a:stretch/>
        </p:blipFill>
        <p:spPr>
          <a:xfrm>
            <a:off x="2114500" y="0"/>
            <a:ext cx="4914998" cy="866101"/>
          </a:xfrm>
          <a:prstGeom prst="rect">
            <a:avLst/>
          </a:prstGeom>
          <a:noFill/>
          <a:ln>
            <a:noFill/>
          </a:ln>
        </p:spPr>
      </p:pic>
      <p:pic>
        <p:nvPicPr>
          <p:cNvPr id="14" name="Google Shape;14;p2"/>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15" name="Google Shape;15;p2"/>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1"/>
        </a:solidFill>
      </p:bgPr>
    </p:bg>
    <p:spTree>
      <p:nvGrpSpPr>
        <p:cNvPr id="73" name="Shape 73"/>
        <p:cNvGrpSpPr/>
        <p:nvPr/>
      </p:nvGrpSpPr>
      <p:grpSpPr>
        <a:xfrm>
          <a:off x="0" y="0"/>
          <a:ext cx="0" cy="0"/>
          <a:chOff x="0" y="0"/>
          <a:chExt cx="0" cy="0"/>
        </a:xfrm>
      </p:grpSpPr>
      <p:sp>
        <p:nvSpPr>
          <p:cNvPr id="74" name="Google Shape;74;p1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75" name="Google Shape;75;p11"/>
          <p:cNvPicPr preferRelativeResize="0"/>
          <p:nvPr/>
        </p:nvPicPr>
        <p:blipFill>
          <a:blip r:embed="rId2">
            <a:alphaModFix amt="32000"/>
          </a:blip>
          <a:stretch>
            <a:fillRect/>
          </a:stretch>
        </p:blipFill>
        <p:spPr>
          <a:xfrm>
            <a:off x="0" y="24"/>
            <a:ext cx="914399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arm">
  <p:cSld name="BLANK_1_1">
    <p:bg>
      <p:bgPr>
        <a:solidFill>
          <a:schemeClr val="accent3"/>
        </a:solidFill>
      </p:bgPr>
    </p:bg>
    <p:spTree>
      <p:nvGrpSpPr>
        <p:cNvPr id="76" name="Shape 76"/>
        <p:cNvGrpSpPr/>
        <p:nvPr/>
      </p:nvGrpSpPr>
      <p:grpSpPr>
        <a:xfrm>
          <a:off x="0" y="0"/>
          <a:ext cx="0" cy="0"/>
          <a:chOff x="0" y="0"/>
          <a:chExt cx="0" cy="0"/>
        </a:xfrm>
      </p:grpSpPr>
      <p:pic>
        <p:nvPicPr>
          <p:cNvPr id="77" name="Google Shape;77;p12"/>
          <p:cNvPicPr preferRelativeResize="0"/>
          <p:nvPr/>
        </p:nvPicPr>
        <p:blipFill>
          <a:blip r:embed="rId2">
            <a:alphaModFix amt="20000"/>
          </a:blip>
          <a:stretch>
            <a:fillRect/>
          </a:stretch>
        </p:blipFill>
        <p:spPr>
          <a:xfrm>
            <a:off x="0" y="24"/>
            <a:ext cx="9143990" cy="5143500"/>
          </a:xfrm>
          <a:prstGeom prst="rect">
            <a:avLst/>
          </a:prstGeom>
          <a:noFill/>
          <a:ln>
            <a:noFill/>
          </a:ln>
        </p:spPr>
      </p:pic>
      <p:sp>
        <p:nvSpPr>
          <p:cNvPr id="78" name="Google Shape;78;p1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rame">
  <p:cSld name="BLANK_1_1_1">
    <p:bg>
      <p:bgPr>
        <a:solidFill>
          <a:schemeClr val="lt2"/>
        </a:solidFill>
      </p:bgPr>
    </p:bg>
    <p:spTree>
      <p:nvGrpSpPr>
        <p:cNvPr id="79" name="Shape 79"/>
        <p:cNvGrpSpPr/>
        <p:nvPr/>
      </p:nvGrpSpPr>
      <p:grpSpPr>
        <a:xfrm>
          <a:off x="0" y="0"/>
          <a:ext cx="0" cy="0"/>
          <a:chOff x="0" y="0"/>
          <a:chExt cx="0" cy="0"/>
        </a:xfrm>
      </p:grpSpPr>
      <p:sp>
        <p:nvSpPr>
          <p:cNvPr id="80" name="Google Shape;80;p13"/>
          <p:cNvSpPr/>
          <p:nvPr/>
        </p:nvSpPr>
        <p:spPr>
          <a:xfrm>
            <a:off x="0" y="0"/>
            <a:ext cx="9144000" cy="5143500"/>
          </a:xfrm>
          <a:prstGeom prst="frame">
            <a:avLst>
              <a:gd fmla="val 8787"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3"/>
          <p:cNvPicPr preferRelativeResize="0"/>
          <p:nvPr/>
        </p:nvPicPr>
        <p:blipFill>
          <a:blip r:embed="rId2">
            <a:alphaModFix amt="32000"/>
          </a:blip>
          <a:stretch>
            <a:fillRect/>
          </a:stretch>
        </p:blipFill>
        <p:spPr>
          <a:xfrm>
            <a:off x="0" y="24"/>
            <a:ext cx="9144000" cy="5143500"/>
          </a:xfrm>
          <a:prstGeom prst="frame">
            <a:avLst>
              <a:gd fmla="val 8787" name="adj1"/>
            </a:avLst>
          </a:prstGeom>
          <a:noFill/>
          <a:ln>
            <a:noFill/>
          </a:ln>
        </p:spPr>
      </p:pic>
      <p:sp>
        <p:nvSpPr>
          <p:cNvPr id="82" name="Google Shape;82;p13"/>
          <p:cNvSpPr txBox="1"/>
          <p:nvPr>
            <p:ph idx="12" type="sldNum"/>
          </p:nvPr>
        </p:nvSpPr>
        <p:spPr>
          <a:xfrm>
            <a:off x="3923800" y="4689025"/>
            <a:ext cx="1296300" cy="454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leaves">
  <p:cSld name="BLANK_2">
    <p:bg>
      <p:bgPr>
        <a:solidFill>
          <a:schemeClr val="accent1"/>
        </a:solidFill>
      </p:bgPr>
    </p:bg>
    <p:spTree>
      <p:nvGrpSpPr>
        <p:cNvPr id="83" name="Shape 83"/>
        <p:cNvGrpSpPr/>
        <p:nvPr/>
      </p:nvGrpSpPr>
      <p:grpSpPr>
        <a:xfrm>
          <a:off x="0" y="0"/>
          <a:ext cx="0" cy="0"/>
          <a:chOff x="0" y="0"/>
          <a:chExt cx="0" cy="0"/>
        </a:xfrm>
      </p:grpSpPr>
      <p:sp>
        <p:nvSpPr>
          <p:cNvPr id="84" name="Google Shape;84;p14"/>
          <p:cNvSpPr txBox="1"/>
          <p:nvPr>
            <p:ph idx="12" type="sldNum"/>
          </p:nvPr>
        </p:nvSpPr>
        <p:spPr>
          <a:xfrm>
            <a:off x="76209" y="4749851"/>
            <a:ext cx="548700" cy="393600"/>
          </a:xfrm>
          <a:prstGeom prst="rect">
            <a:avLst/>
          </a:prstGeom>
        </p:spPr>
        <p:txBody>
          <a:bodyPr anchorCtr="0" anchor="ctr" bIns="0" lIns="0" spcFirstLastPara="1" rIns="0" wrap="square" tIns="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85" name="Google Shape;85;p14"/>
          <p:cNvSpPr/>
          <p:nvPr/>
        </p:nvSpPr>
        <p:spPr>
          <a:xfrm rot="3560713">
            <a:off x="7919979" y="4139908"/>
            <a:ext cx="1129759" cy="685684"/>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rot="1619439">
            <a:off x="7518911" y="3963338"/>
            <a:ext cx="440102" cy="657294"/>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rot="-5564790">
            <a:off x="1156803" y="211500"/>
            <a:ext cx="672035" cy="536827"/>
          </a:xfrm>
          <a:custGeom>
            <a:rect b="b" l="l" r="r" t="t"/>
            <a:pathLst>
              <a:path extrusionOk="0" h="10532" w="13184">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8585060">
            <a:off x="241104" y="264328"/>
            <a:ext cx="975659" cy="1597185"/>
          </a:xfrm>
          <a:custGeom>
            <a:rect b="b" l="l" r="r" t="t"/>
            <a:pathLst>
              <a:path extrusionOk="0" h="9557" w="5838">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1B148"/>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lt2"/>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1162175" y="2014975"/>
            <a:ext cx="6819600" cy="6609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8" name="Google Shape;18;p3"/>
          <p:cNvSpPr txBox="1"/>
          <p:nvPr>
            <p:ph idx="1" type="subTitle"/>
          </p:nvPr>
        </p:nvSpPr>
        <p:spPr>
          <a:xfrm>
            <a:off x="1162175" y="2772801"/>
            <a:ext cx="6819600" cy="355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2000"/>
              <a:buNone/>
              <a:defRPr>
                <a:solidFill>
                  <a:schemeClr val="accent2"/>
                </a:solidFill>
              </a:defRPr>
            </a:lvl1pPr>
            <a:lvl2pPr lvl="1" rtl="0" algn="ctr">
              <a:spcBef>
                <a:spcPts val="800"/>
              </a:spcBef>
              <a:spcAft>
                <a:spcPts val="0"/>
              </a:spcAft>
              <a:buClr>
                <a:schemeClr val="accent2"/>
              </a:buClr>
              <a:buSzPts val="3000"/>
              <a:buNone/>
              <a:defRPr sz="3000">
                <a:solidFill>
                  <a:schemeClr val="accent2"/>
                </a:solidFill>
              </a:defRPr>
            </a:lvl2pPr>
            <a:lvl3pPr lvl="2" rtl="0" algn="ctr">
              <a:spcBef>
                <a:spcPts val="800"/>
              </a:spcBef>
              <a:spcAft>
                <a:spcPts val="0"/>
              </a:spcAft>
              <a:buClr>
                <a:schemeClr val="accent2"/>
              </a:buClr>
              <a:buSzPts val="3000"/>
              <a:buNone/>
              <a:defRPr sz="3000">
                <a:solidFill>
                  <a:schemeClr val="accent2"/>
                </a:solidFill>
              </a:defRPr>
            </a:lvl3pPr>
            <a:lvl4pPr lvl="3" rtl="0" algn="ctr">
              <a:spcBef>
                <a:spcPts val="800"/>
              </a:spcBef>
              <a:spcAft>
                <a:spcPts val="0"/>
              </a:spcAft>
              <a:buClr>
                <a:schemeClr val="accent2"/>
              </a:buClr>
              <a:buSzPts val="3000"/>
              <a:buNone/>
              <a:defRPr sz="3000">
                <a:solidFill>
                  <a:schemeClr val="accent2"/>
                </a:solidFill>
              </a:defRPr>
            </a:lvl4pPr>
            <a:lvl5pPr lvl="4" rtl="0" algn="ctr">
              <a:spcBef>
                <a:spcPts val="800"/>
              </a:spcBef>
              <a:spcAft>
                <a:spcPts val="0"/>
              </a:spcAft>
              <a:buClr>
                <a:schemeClr val="accent2"/>
              </a:buClr>
              <a:buSzPts val="3000"/>
              <a:buNone/>
              <a:defRPr sz="3000">
                <a:solidFill>
                  <a:schemeClr val="accent2"/>
                </a:solidFill>
              </a:defRPr>
            </a:lvl5pPr>
            <a:lvl6pPr lvl="5" rtl="0" algn="ctr">
              <a:spcBef>
                <a:spcPts val="800"/>
              </a:spcBef>
              <a:spcAft>
                <a:spcPts val="0"/>
              </a:spcAft>
              <a:buClr>
                <a:schemeClr val="accent2"/>
              </a:buClr>
              <a:buSzPts val="3000"/>
              <a:buNone/>
              <a:defRPr sz="3000">
                <a:solidFill>
                  <a:schemeClr val="accent2"/>
                </a:solidFill>
              </a:defRPr>
            </a:lvl6pPr>
            <a:lvl7pPr lvl="6" rtl="0" algn="ctr">
              <a:spcBef>
                <a:spcPts val="800"/>
              </a:spcBef>
              <a:spcAft>
                <a:spcPts val="0"/>
              </a:spcAft>
              <a:buClr>
                <a:schemeClr val="accent2"/>
              </a:buClr>
              <a:buSzPts val="3000"/>
              <a:buNone/>
              <a:defRPr sz="3000">
                <a:solidFill>
                  <a:schemeClr val="accent2"/>
                </a:solidFill>
              </a:defRPr>
            </a:lvl7pPr>
            <a:lvl8pPr lvl="7" rtl="0" algn="ctr">
              <a:spcBef>
                <a:spcPts val="800"/>
              </a:spcBef>
              <a:spcAft>
                <a:spcPts val="0"/>
              </a:spcAft>
              <a:buClr>
                <a:schemeClr val="accent2"/>
              </a:buClr>
              <a:buSzPts val="3000"/>
              <a:buNone/>
              <a:defRPr sz="3000">
                <a:solidFill>
                  <a:schemeClr val="accent2"/>
                </a:solidFill>
              </a:defRPr>
            </a:lvl8pPr>
            <a:lvl9pPr lvl="8" rtl="0" algn="ctr">
              <a:spcBef>
                <a:spcPts val="800"/>
              </a:spcBef>
              <a:spcAft>
                <a:spcPts val="800"/>
              </a:spcAft>
              <a:buClr>
                <a:schemeClr val="accent2"/>
              </a:buClr>
              <a:buSzPts val="3000"/>
              <a:buNone/>
              <a:defRPr sz="3000">
                <a:solidFill>
                  <a:schemeClr val="accent2"/>
                </a:solidFill>
              </a:defRPr>
            </a:lvl9pPr>
          </a:lstStyle>
          <a:p/>
        </p:txBody>
      </p:sp>
      <p:sp>
        <p:nvSpPr>
          <p:cNvPr id="19" name="Google Shape;19;p3"/>
          <p:cNvSpPr/>
          <p:nvPr/>
        </p:nvSpPr>
        <p:spPr>
          <a:xfrm>
            <a:off x="2114500" y="427770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2114500" y="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3"/>
          <p:cNvPicPr preferRelativeResize="0"/>
          <p:nvPr/>
        </p:nvPicPr>
        <p:blipFill rotWithShape="1">
          <a:blip r:embed="rId2">
            <a:alphaModFix/>
          </a:blip>
          <a:srcRect b="80672" l="29800" r="16448" t="2488"/>
          <a:stretch/>
        </p:blipFill>
        <p:spPr>
          <a:xfrm>
            <a:off x="2114500" y="0"/>
            <a:ext cx="4914998" cy="866101"/>
          </a:xfrm>
          <a:prstGeom prst="rect">
            <a:avLst/>
          </a:prstGeom>
          <a:noFill/>
          <a:ln>
            <a:noFill/>
          </a:ln>
        </p:spPr>
      </p:pic>
      <p:pic>
        <p:nvPicPr>
          <p:cNvPr id="22" name="Google Shape;22;p3"/>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23" name="Google Shape;23;p3"/>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mt="32000"/>
          </a:blip>
          <a:stretch>
            <a:fillRect/>
          </a:stretch>
        </p:blipFill>
        <p:spPr>
          <a:xfrm>
            <a:off x="0" y="24"/>
            <a:ext cx="9143990" cy="5143500"/>
          </a:xfrm>
          <a:prstGeom prst="rect">
            <a:avLst/>
          </a:prstGeom>
          <a:noFill/>
          <a:ln>
            <a:noFill/>
          </a:ln>
        </p:spPr>
      </p:pic>
      <p:sp>
        <p:nvSpPr>
          <p:cNvPr id="26" name="Google Shape;26;p4"/>
          <p:cNvSpPr/>
          <p:nvPr/>
        </p:nvSpPr>
        <p:spPr>
          <a:xfrm>
            <a:off x="2413200" y="412950"/>
            <a:ext cx="4317600" cy="431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4"/>
          <p:cNvPicPr preferRelativeResize="0"/>
          <p:nvPr/>
        </p:nvPicPr>
        <p:blipFill rotWithShape="1">
          <a:blip r:embed="rId3">
            <a:alphaModFix amt="26000"/>
          </a:blip>
          <a:srcRect b="8056" l="26390" r="26390" t="8022"/>
          <a:stretch/>
        </p:blipFill>
        <p:spPr>
          <a:xfrm>
            <a:off x="2413150" y="412950"/>
            <a:ext cx="4317600" cy="4317600"/>
          </a:xfrm>
          <a:prstGeom prst="ellipse">
            <a:avLst/>
          </a:prstGeom>
          <a:noFill/>
          <a:ln>
            <a:noFill/>
          </a:ln>
        </p:spPr>
      </p:pic>
      <p:sp>
        <p:nvSpPr>
          <p:cNvPr id="28" name="Google Shape;28;p4"/>
          <p:cNvSpPr txBox="1"/>
          <p:nvPr>
            <p:ph idx="1" type="body"/>
          </p:nvPr>
        </p:nvSpPr>
        <p:spPr>
          <a:xfrm>
            <a:off x="1678675" y="2161800"/>
            <a:ext cx="5786700" cy="819900"/>
          </a:xfrm>
          <a:prstGeom prst="rect">
            <a:avLst/>
          </a:prstGeom>
          <a:effectLst>
            <a:outerShdw blurRad="42863" rotWithShape="0" algn="bl" dir="5400000" dist="9525">
              <a:schemeClr val="dk1">
                <a:alpha val="20000"/>
              </a:schemeClr>
            </a:outerShdw>
          </a:effectLst>
        </p:spPr>
        <p:txBody>
          <a:bodyPr anchorCtr="0" anchor="ctr" bIns="0" lIns="0" spcFirstLastPara="1" rIns="0" wrap="square" tIns="0">
            <a:noAutofit/>
          </a:bodyPr>
          <a:lstStyle>
            <a:lvl1pPr indent="-431800" lvl="0" marL="457200" rtl="0" algn="ctr">
              <a:spcBef>
                <a:spcPts val="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1pPr>
            <a:lvl2pPr indent="-431800" lvl="1" marL="9144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2pPr>
            <a:lvl3pPr indent="-431800" lvl="2" marL="13716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3pPr>
            <a:lvl4pPr indent="-431800" lvl="3" marL="18288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4pPr>
            <a:lvl5pPr indent="-431800" lvl="4" marL="22860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5pPr>
            <a:lvl6pPr indent="-431800" lvl="5" marL="27432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6pPr>
            <a:lvl7pPr indent="-431800" lvl="6" marL="32004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7pPr>
            <a:lvl8pPr indent="-431800" lvl="7" marL="36576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8pPr>
            <a:lvl9pPr indent="-431800" lvl="8" marL="4114800" rtl="0" algn="ctr">
              <a:spcBef>
                <a:spcPts val="800"/>
              </a:spcBef>
              <a:spcAft>
                <a:spcPts val="800"/>
              </a:spcAft>
              <a:buClr>
                <a:schemeClr val="lt1"/>
              </a:buClr>
              <a:buSzPts val="3200"/>
              <a:buFont typeface="Abril Fatface"/>
              <a:buChar char="■"/>
              <a:defRPr sz="3200">
                <a:solidFill>
                  <a:schemeClr val="lt1"/>
                </a:solidFill>
                <a:latin typeface="Abril Fatface"/>
                <a:ea typeface="Abril Fatface"/>
                <a:cs typeface="Abril Fatface"/>
                <a:sym typeface="Abril Fatface"/>
              </a:defRPr>
            </a:lvl9pPr>
          </a:lstStyle>
          <a:p/>
        </p:txBody>
      </p:sp>
      <p:sp>
        <p:nvSpPr>
          <p:cNvPr id="29" name="Google Shape;29;p4"/>
          <p:cNvSpPr txBox="1"/>
          <p:nvPr>
            <p:ph idx="12" type="sldNum"/>
          </p:nvPr>
        </p:nvSpPr>
        <p:spPr>
          <a:xfrm>
            <a:off x="3923800" y="4730550"/>
            <a:ext cx="1296300" cy="412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0" name="Shape 30"/>
        <p:cNvGrpSpPr/>
        <p:nvPr/>
      </p:nvGrpSpPr>
      <p:grpSpPr>
        <a:xfrm>
          <a:off x="0" y="0"/>
          <a:ext cx="0" cy="0"/>
          <a:chOff x="0" y="0"/>
          <a:chExt cx="0" cy="0"/>
        </a:xfrm>
      </p:grpSpPr>
      <p:sp>
        <p:nvSpPr>
          <p:cNvPr id="31" name="Google Shape;31;p5"/>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 name="Google Shape;32;p5"/>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33" name="Google Shape;33;p5"/>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4" name="Google Shape;34;p5"/>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35" name="Google Shape;35;p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36" name="Google Shape;36;p5"/>
          <p:cNvGrpSpPr/>
          <p:nvPr/>
        </p:nvGrpSpPr>
        <p:grpSpPr>
          <a:xfrm>
            <a:off x="3972800" y="964625"/>
            <a:ext cx="1198500" cy="123600"/>
            <a:chOff x="3972800" y="855475"/>
            <a:chExt cx="1198500" cy="123600"/>
          </a:xfrm>
        </p:grpSpPr>
        <p:cxnSp>
          <p:nvCxnSpPr>
            <p:cNvPr id="37" name="Google Shape;37;p5"/>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38" name="Google Shape;38;p5"/>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 name="Google Shape;41;p6"/>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42" name="Google Shape;42;p6"/>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3" name="Google Shape;43;p6"/>
          <p:cNvSpPr txBox="1"/>
          <p:nvPr>
            <p:ph idx="1" type="body"/>
          </p:nvPr>
        </p:nvSpPr>
        <p:spPr>
          <a:xfrm>
            <a:off x="855275" y="1430150"/>
            <a:ext cx="3473100" cy="2693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4" name="Google Shape;44;p6"/>
          <p:cNvSpPr txBox="1"/>
          <p:nvPr>
            <p:ph idx="2" type="body"/>
          </p:nvPr>
        </p:nvSpPr>
        <p:spPr>
          <a:xfrm>
            <a:off x="4815599" y="1430150"/>
            <a:ext cx="3473100" cy="2693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5" name="Google Shape;45;p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46" name="Google Shape;46;p6"/>
          <p:cNvGrpSpPr/>
          <p:nvPr/>
        </p:nvGrpSpPr>
        <p:grpSpPr>
          <a:xfrm>
            <a:off x="3972800" y="964625"/>
            <a:ext cx="1198500" cy="123600"/>
            <a:chOff x="3972800" y="855475"/>
            <a:chExt cx="1198500" cy="123600"/>
          </a:xfrm>
        </p:grpSpPr>
        <p:cxnSp>
          <p:nvCxnSpPr>
            <p:cNvPr id="47" name="Google Shape;47;p6"/>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48" name="Google Shape;48;p6"/>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7"/>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52" name="Google Shape;52;p7"/>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3" name="Google Shape;53;p7"/>
          <p:cNvSpPr txBox="1"/>
          <p:nvPr>
            <p:ph idx="1" type="body"/>
          </p:nvPr>
        </p:nvSpPr>
        <p:spPr>
          <a:xfrm>
            <a:off x="855300"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4" name="Google Shape;54;p7"/>
          <p:cNvSpPr txBox="1"/>
          <p:nvPr>
            <p:ph idx="2" type="body"/>
          </p:nvPr>
        </p:nvSpPr>
        <p:spPr>
          <a:xfrm>
            <a:off x="3414199"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5" name="Google Shape;55;p7"/>
          <p:cNvSpPr txBox="1"/>
          <p:nvPr>
            <p:ph idx="3" type="body"/>
          </p:nvPr>
        </p:nvSpPr>
        <p:spPr>
          <a:xfrm>
            <a:off x="5973097"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6" name="Google Shape;56;p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7" name="Google Shape;57;p7"/>
          <p:cNvGrpSpPr/>
          <p:nvPr/>
        </p:nvGrpSpPr>
        <p:grpSpPr>
          <a:xfrm>
            <a:off x="3972800" y="964625"/>
            <a:ext cx="1198500" cy="123600"/>
            <a:chOff x="3972800" y="855475"/>
            <a:chExt cx="1198500" cy="123600"/>
          </a:xfrm>
        </p:grpSpPr>
        <p:cxnSp>
          <p:nvCxnSpPr>
            <p:cNvPr id="58" name="Google Shape;58;p7"/>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59" name="Google Shape;59;p7"/>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8"/>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2" name="Google Shape;62;p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3" name="Google Shape;63;p8"/>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8"/>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9"/>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9"/>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68" name="Google Shape;68;p9"/>
          <p:cNvSpPr txBox="1"/>
          <p:nvPr>
            <p:ph idx="1" type="body"/>
          </p:nvPr>
        </p:nvSpPr>
        <p:spPr>
          <a:xfrm>
            <a:off x="855300" y="4025300"/>
            <a:ext cx="7433400" cy="306900"/>
          </a:xfrm>
          <a:prstGeom prst="rect">
            <a:avLst/>
          </a:prstGeom>
        </p:spPr>
        <p:txBody>
          <a:bodyPr anchorCtr="0" anchor="t" bIns="0" lIns="0" spcFirstLastPara="1" rIns="0" wrap="square" tIns="0">
            <a:noAutofit/>
          </a:bodyPr>
          <a:lstStyle>
            <a:lvl1pPr indent="-228600" lvl="0" marL="457200" rtl="0" algn="ctr">
              <a:spcBef>
                <a:spcPts val="0"/>
              </a:spcBef>
              <a:spcAft>
                <a:spcPts val="800"/>
              </a:spcAft>
              <a:buClr>
                <a:schemeClr val="accent1"/>
              </a:buClr>
              <a:buSzPts val="1600"/>
              <a:buNone/>
              <a:defRPr sz="1600">
                <a:solidFill>
                  <a:schemeClr val="accent1"/>
                </a:solidFill>
              </a:defRPr>
            </a:lvl1pPr>
          </a:lstStyle>
          <a:p/>
        </p:txBody>
      </p:sp>
      <p:sp>
        <p:nvSpPr>
          <p:cNvPr id="69" name="Google Shape;69;p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70" name="Shape 70"/>
        <p:cNvGrpSpPr/>
        <p:nvPr/>
      </p:nvGrpSpPr>
      <p:grpSpPr>
        <a:xfrm>
          <a:off x="0" y="0"/>
          <a:ext cx="0" cy="0"/>
          <a:chOff x="0" y="0"/>
          <a:chExt cx="0" cy="0"/>
        </a:xfrm>
      </p:grpSpPr>
      <p:pic>
        <p:nvPicPr>
          <p:cNvPr id="71" name="Google Shape;71;p10"/>
          <p:cNvPicPr preferRelativeResize="0"/>
          <p:nvPr/>
        </p:nvPicPr>
        <p:blipFill>
          <a:blip r:embed="rId2">
            <a:alphaModFix amt="15000"/>
          </a:blip>
          <a:stretch>
            <a:fillRect/>
          </a:stretch>
        </p:blipFill>
        <p:spPr>
          <a:xfrm>
            <a:off x="0" y="24"/>
            <a:ext cx="9143990" cy="5143500"/>
          </a:xfrm>
          <a:prstGeom prst="rect">
            <a:avLst/>
          </a:prstGeom>
          <a:noFill/>
          <a:ln>
            <a:noFill/>
          </a:ln>
        </p:spPr>
      </p:pic>
      <p:sp>
        <p:nvSpPr>
          <p:cNvPr id="72" name="Google Shape;72;p1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1pPr>
            <a:lvl2pPr lvl="1"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2pPr>
            <a:lvl3pPr lvl="2"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3pPr>
            <a:lvl4pPr lvl="3"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4pPr>
            <a:lvl5pPr lvl="4"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5pPr>
            <a:lvl6pPr lvl="5"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6pPr>
            <a:lvl7pPr lvl="6"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7pPr>
            <a:lvl8pPr lvl="7"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8pPr>
            <a:lvl9pPr lvl="8"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9pPr>
          </a:lstStyle>
          <a:p/>
        </p:txBody>
      </p:sp>
      <p:sp>
        <p:nvSpPr>
          <p:cNvPr id="7" name="Google Shape;7;p1"/>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3"/>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1pPr>
            <a:lvl2pPr indent="-355600" lvl="1" marL="914400" rtl="0">
              <a:lnSpc>
                <a:spcPct val="115000"/>
              </a:lnSpc>
              <a:spcBef>
                <a:spcPts val="800"/>
              </a:spcBef>
              <a:spcAft>
                <a:spcPts val="0"/>
              </a:spcAft>
              <a:buClr>
                <a:schemeClr val="accent3"/>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2pPr>
            <a:lvl3pPr indent="-355600" lvl="2" marL="1371600" rtl="0">
              <a:lnSpc>
                <a:spcPct val="115000"/>
              </a:lnSpc>
              <a:spcBef>
                <a:spcPts val="800"/>
              </a:spcBef>
              <a:spcAft>
                <a:spcPts val="0"/>
              </a:spcAft>
              <a:buClr>
                <a:schemeClr val="dk2"/>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3pPr>
            <a:lvl4pPr indent="-355600" lvl="3" marL="1828800" rtl="0">
              <a:lnSpc>
                <a:spcPct val="115000"/>
              </a:lnSpc>
              <a:spcBef>
                <a:spcPts val="800"/>
              </a:spcBef>
              <a:spcAft>
                <a:spcPts val="0"/>
              </a:spcAft>
              <a:buClr>
                <a:schemeClr val="dk2"/>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4pPr>
            <a:lvl5pPr indent="-355600" lvl="4" marL="2286000" rtl="0">
              <a:lnSpc>
                <a:spcPct val="115000"/>
              </a:lnSpc>
              <a:spcBef>
                <a:spcPts val="800"/>
              </a:spcBef>
              <a:spcAft>
                <a:spcPts val="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5pPr>
            <a:lvl6pPr indent="-355600" lvl="5" marL="2743200" rtl="0">
              <a:lnSpc>
                <a:spcPct val="115000"/>
              </a:lnSpc>
              <a:spcBef>
                <a:spcPts val="800"/>
              </a:spcBef>
              <a:spcAft>
                <a:spcPts val="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6pPr>
            <a:lvl7pPr indent="-355600" lvl="6" marL="3200400" rtl="0">
              <a:lnSpc>
                <a:spcPct val="115000"/>
              </a:lnSpc>
              <a:spcBef>
                <a:spcPts val="800"/>
              </a:spcBef>
              <a:spcAft>
                <a:spcPts val="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7pPr>
            <a:lvl8pPr indent="-355600" lvl="7" marL="3657600" rtl="0">
              <a:lnSpc>
                <a:spcPct val="115000"/>
              </a:lnSpc>
              <a:spcBef>
                <a:spcPts val="800"/>
              </a:spcBef>
              <a:spcAft>
                <a:spcPts val="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8pPr>
            <a:lvl9pPr indent="-355600" lvl="8" marL="4114800" rtl="0">
              <a:lnSpc>
                <a:spcPct val="115000"/>
              </a:lnSpc>
              <a:spcBef>
                <a:spcPts val="800"/>
              </a:spcBef>
              <a:spcAft>
                <a:spcPts val="80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9pPr>
          </a:lstStyle>
          <a:p/>
        </p:txBody>
      </p:sp>
      <p:sp>
        <p:nvSpPr>
          <p:cNvPr id="8" name="Google Shape;8;p1"/>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lvl="0" rtl="0" algn="ctr">
              <a:buNone/>
              <a:defRPr sz="1300">
                <a:solidFill>
                  <a:schemeClr val="lt1"/>
                </a:solidFill>
                <a:latin typeface="Abril Fatface"/>
                <a:ea typeface="Abril Fatface"/>
                <a:cs typeface="Abril Fatface"/>
                <a:sym typeface="Abril Fatface"/>
              </a:defRPr>
            </a:lvl1pPr>
            <a:lvl2pPr lvl="1" rtl="0" algn="ctr">
              <a:buNone/>
              <a:defRPr sz="1300">
                <a:solidFill>
                  <a:schemeClr val="lt1"/>
                </a:solidFill>
                <a:latin typeface="Abril Fatface"/>
                <a:ea typeface="Abril Fatface"/>
                <a:cs typeface="Abril Fatface"/>
                <a:sym typeface="Abril Fatface"/>
              </a:defRPr>
            </a:lvl2pPr>
            <a:lvl3pPr lvl="2" rtl="0" algn="ctr">
              <a:buNone/>
              <a:defRPr sz="1300">
                <a:solidFill>
                  <a:schemeClr val="lt1"/>
                </a:solidFill>
                <a:latin typeface="Abril Fatface"/>
                <a:ea typeface="Abril Fatface"/>
                <a:cs typeface="Abril Fatface"/>
                <a:sym typeface="Abril Fatface"/>
              </a:defRPr>
            </a:lvl3pPr>
            <a:lvl4pPr lvl="3" rtl="0" algn="ctr">
              <a:buNone/>
              <a:defRPr sz="1300">
                <a:solidFill>
                  <a:schemeClr val="lt1"/>
                </a:solidFill>
                <a:latin typeface="Abril Fatface"/>
                <a:ea typeface="Abril Fatface"/>
                <a:cs typeface="Abril Fatface"/>
                <a:sym typeface="Abril Fatface"/>
              </a:defRPr>
            </a:lvl4pPr>
            <a:lvl5pPr lvl="4" rtl="0" algn="ctr">
              <a:buNone/>
              <a:defRPr sz="1300">
                <a:solidFill>
                  <a:schemeClr val="lt1"/>
                </a:solidFill>
                <a:latin typeface="Abril Fatface"/>
                <a:ea typeface="Abril Fatface"/>
                <a:cs typeface="Abril Fatface"/>
                <a:sym typeface="Abril Fatface"/>
              </a:defRPr>
            </a:lvl5pPr>
            <a:lvl6pPr lvl="5" rtl="0" algn="ctr">
              <a:buNone/>
              <a:defRPr sz="1300">
                <a:solidFill>
                  <a:schemeClr val="lt1"/>
                </a:solidFill>
                <a:latin typeface="Abril Fatface"/>
                <a:ea typeface="Abril Fatface"/>
                <a:cs typeface="Abril Fatface"/>
                <a:sym typeface="Abril Fatface"/>
              </a:defRPr>
            </a:lvl6pPr>
            <a:lvl7pPr lvl="6" rtl="0" algn="ctr">
              <a:buNone/>
              <a:defRPr sz="1300">
                <a:solidFill>
                  <a:schemeClr val="lt1"/>
                </a:solidFill>
                <a:latin typeface="Abril Fatface"/>
                <a:ea typeface="Abril Fatface"/>
                <a:cs typeface="Abril Fatface"/>
                <a:sym typeface="Abril Fatface"/>
              </a:defRPr>
            </a:lvl7pPr>
            <a:lvl8pPr lvl="7" rtl="0" algn="ctr">
              <a:buNone/>
              <a:defRPr sz="1300">
                <a:solidFill>
                  <a:schemeClr val="lt1"/>
                </a:solidFill>
                <a:latin typeface="Abril Fatface"/>
                <a:ea typeface="Abril Fatface"/>
                <a:cs typeface="Abril Fatface"/>
                <a:sym typeface="Abril Fatface"/>
              </a:defRPr>
            </a:lvl8pPr>
            <a:lvl9pPr lvl="8" rtl="0" algn="ctr">
              <a:buNone/>
              <a:defRPr sz="1300">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32.png"/><Relationship Id="rId7" Type="http://schemas.openxmlformats.org/officeDocument/2006/relationships/image" Target="../media/image25.png"/><Relationship Id="rId8" Type="http://schemas.openxmlformats.org/officeDocument/2006/relationships/image" Target="../media/image24.png"/></Relationships>
</file>

<file path=ppt/slides/_rels/slide18.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ww.amazon.com/Portable-Polysilicon-Battery-Charger-Efficiency/dp/B07S1P67HL/ref=asc_df_B07S1P67HL/?tag=hyprod-20&amp;linkCode=df0&amp;hvadid=344022558469&amp;hvpos=&amp;hvnetw=g&amp;hvrand=10738294513762997264&amp;hvpone=&amp;hvptwo=&amp;hvqmt=&amp;hvdev=c&amp;hvdvcmdl=&amp;hvlocint=&amp;hvlocphy=9026827&amp;hvtargid=pla-776197573633&amp;psc=1&amp;tag=&amp;ref=&amp;adgrpid=72020984554&amp;hvpone=&amp;hvptwo=&amp;hvadid=344022558469&amp;hvpos=&amp;hvnetw=g&amp;hvrand=10738294513762997264&amp;hvqmt=&amp;hvdev=c&amp;hvdvcmdl=&amp;hvlocint=&amp;hvlocphy=9026827&amp;hvtargid=pla-776197573633" TargetMode="External"/><Relationship Id="rId4" Type="http://schemas.openxmlformats.org/officeDocument/2006/relationships/hyperlink" Target="https://www.amazon.com/Arduino-A000066-ARDUINO-UNO-R3/dp/B008GRTSV6/ref=sr_1_3?dchild=1&amp;keywords=Arduino&amp;qid=1619374883&amp;sr=8-3" TargetMode="External"/><Relationship Id="rId9" Type="http://schemas.openxmlformats.org/officeDocument/2006/relationships/hyperlink" Target="https://www.amazon.com/12V-Plastic-Water-Solenoid-Valve/dp/B00K0TKJCU/ref=sr_1_3?dchild=1&amp;keywords=solenoid+valve+adafruit&amp;qid=1619484273&amp;sr=8-3" TargetMode="External"/><Relationship Id="rId5" Type="http://schemas.openxmlformats.org/officeDocument/2006/relationships/hyperlink" Target="https://www.amazon.com/ELEGOO-Project-Tutorial-Controller-Projects/dp/B01D8KOZF4/ref=sr_1_4?dchild=1&amp;keywords=Arduino&amp;qid=1619374910&amp;sr=8-4" TargetMode="External"/><Relationship Id="rId6" Type="http://schemas.openxmlformats.org/officeDocument/2006/relationships/hyperlink" Target="https://www.amazon.com/Veradek-Metallic-Galvanized-Planter-13-Inch/dp/B071XT4DM7/ref=sr_1_12?dchild=1&amp;keywords=steel%2Boutdoor%2Bplanter%2Bbox&amp;qid=1619491619&amp;s=home-garden&amp;sr=1-12&amp;th=1" TargetMode="External"/><Relationship Id="rId7" Type="http://schemas.openxmlformats.org/officeDocument/2006/relationships/hyperlink" Target="https://rainharvestingsupplies.com/small-round-galvanized-steel-water-storage-tank/" TargetMode="External"/><Relationship Id="rId8" Type="http://schemas.openxmlformats.org/officeDocument/2006/relationships/hyperlink" Target="https://www.amazon.com/Adafruit-Mini-Push-Pull-Solenoid-ADA2776/dp/B0722JK1L1/ref=sr_1_3?dchild=1&amp;keywords=solenoid+valve+adafruit+5v&amp;qid=1619484186&amp;sr=8-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7.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hyperlink" Target="http://www.youtube.com/watch?v=z75-9hUCKrM" TargetMode="External"/><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drive.google.com/file/d/1rM55gwzJFRLtytRq9dQMa5wY7SmCX6yF/view"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hyperlink" Target="http://drive.google.com/file/d/13F3bjfg7VpJwtIpjUS24YrXjNw-QLPya/view" TargetMode="Externa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type="ctrTitle"/>
          </p:nvPr>
        </p:nvSpPr>
        <p:spPr>
          <a:xfrm>
            <a:off x="1162175" y="866100"/>
            <a:ext cx="6819600" cy="341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Smart Brain Box</a:t>
            </a:r>
            <a:endParaRPr/>
          </a:p>
        </p:txBody>
      </p:sp>
      <p:grpSp>
        <p:nvGrpSpPr>
          <p:cNvPr id="94" name="Google Shape;94;p15"/>
          <p:cNvGrpSpPr/>
          <p:nvPr/>
        </p:nvGrpSpPr>
        <p:grpSpPr>
          <a:xfrm>
            <a:off x="4429541" y="658819"/>
            <a:ext cx="256416" cy="414535"/>
            <a:chOff x="1988225" y="4286525"/>
            <a:chExt cx="305075" cy="493200"/>
          </a:xfrm>
        </p:grpSpPr>
        <p:sp>
          <p:nvSpPr>
            <p:cNvPr id="95" name="Google Shape;95;p15"/>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 name="Google Shape;96;p15"/>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 name="Google Shape;97;p15"/>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8" name="Google Shape;98;p15"/>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9" name="Google Shape;99;p15"/>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0" name="Google Shape;100;p15"/>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1" name="Google Shape;101;p15"/>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02" name="Google Shape;102;p15"/>
          <p:cNvSpPr txBox="1"/>
          <p:nvPr/>
        </p:nvSpPr>
        <p:spPr>
          <a:xfrm>
            <a:off x="2897575" y="3004300"/>
            <a:ext cx="3625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Montserrat"/>
                <a:ea typeface="Montserrat"/>
                <a:cs typeface="Montserrat"/>
                <a:sym typeface="Montserrat"/>
              </a:rPr>
              <a:t>Sarah Giron Tao, Gabriela Saenz, </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600">
                <a:solidFill>
                  <a:schemeClr val="lt1"/>
                </a:solidFill>
                <a:latin typeface="Montserrat"/>
                <a:ea typeface="Montserrat"/>
                <a:cs typeface="Montserrat"/>
                <a:sym typeface="Montserrat"/>
              </a:rPr>
              <a:t>Geetika Vedula, Aishani De Srikar</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idx="4294967295" type="title"/>
          </p:nvPr>
        </p:nvSpPr>
        <p:spPr>
          <a:xfrm>
            <a:off x="3822000" y="893225"/>
            <a:ext cx="4864800" cy="69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 two or three columns</a:t>
            </a:r>
            <a:endParaRPr/>
          </a:p>
        </p:txBody>
      </p:sp>
      <p:sp>
        <p:nvSpPr>
          <p:cNvPr id="177" name="Google Shape;177;p24"/>
          <p:cNvSpPr txBox="1"/>
          <p:nvPr>
            <p:ph idx="4294967295" type="body"/>
          </p:nvPr>
        </p:nvSpPr>
        <p:spPr>
          <a:xfrm>
            <a:off x="4485276" y="1874450"/>
            <a:ext cx="1547400" cy="299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sp>
        <p:nvSpPr>
          <p:cNvPr id="178" name="Google Shape;178;p24"/>
          <p:cNvSpPr txBox="1"/>
          <p:nvPr>
            <p:ph idx="12" type="sldNum"/>
          </p:nvPr>
        </p:nvSpPr>
        <p:spPr>
          <a:xfrm>
            <a:off x="76209"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9" name="Google Shape;179;p24"/>
          <p:cNvSpPr txBox="1"/>
          <p:nvPr/>
        </p:nvSpPr>
        <p:spPr>
          <a:xfrm>
            <a:off x="2097075" y="423725"/>
            <a:ext cx="53556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accent2"/>
                </a:solidFill>
                <a:latin typeface="Dosis"/>
                <a:ea typeface="Dosis"/>
                <a:cs typeface="Dosis"/>
                <a:sym typeface="Dosis"/>
              </a:rPr>
              <a:t>Aquaponics Setup</a:t>
            </a:r>
            <a:endParaRPr sz="2600">
              <a:solidFill>
                <a:schemeClr val="accent2"/>
              </a:solidFill>
              <a:latin typeface="Dosis"/>
              <a:ea typeface="Dosis"/>
              <a:cs typeface="Dosis"/>
              <a:sym typeface="Dosis"/>
            </a:endParaRPr>
          </a:p>
        </p:txBody>
      </p:sp>
      <p:grpSp>
        <p:nvGrpSpPr>
          <p:cNvPr id="180" name="Google Shape;180;p24"/>
          <p:cNvGrpSpPr/>
          <p:nvPr/>
        </p:nvGrpSpPr>
        <p:grpSpPr>
          <a:xfrm>
            <a:off x="3438250" y="1235788"/>
            <a:ext cx="2267501" cy="3023334"/>
            <a:chOff x="3923275" y="1861088"/>
            <a:chExt cx="2267501" cy="3023334"/>
          </a:xfrm>
        </p:grpSpPr>
        <p:pic>
          <p:nvPicPr>
            <p:cNvPr id="181" name="Google Shape;181;p24"/>
            <p:cNvPicPr preferRelativeResize="0"/>
            <p:nvPr/>
          </p:nvPicPr>
          <p:blipFill>
            <a:blip r:embed="rId3">
              <a:alphaModFix/>
            </a:blip>
            <a:stretch>
              <a:fillRect/>
            </a:stretch>
          </p:blipFill>
          <p:spPr>
            <a:xfrm>
              <a:off x="3923275" y="1861088"/>
              <a:ext cx="2267501" cy="3023334"/>
            </a:xfrm>
            <a:prstGeom prst="rect">
              <a:avLst/>
            </a:prstGeom>
            <a:noFill/>
            <a:ln>
              <a:noFill/>
            </a:ln>
          </p:spPr>
        </p:pic>
        <p:sp>
          <p:nvSpPr>
            <p:cNvPr id="182" name="Google Shape;182;p24"/>
            <p:cNvSpPr/>
            <p:nvPr/>
          </p:nvSpPr>
          <p:spPr>
            <a:xfrm>
              <a:off x="4392725" y="2112450"/>
              <a:ext cx="926400" cy="918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4"/>
          <p:cNvGrpSpPr/>
          <p:nvPr/>
        </p:nvGrpSpPr>
        <p:grpSpPr>
          <a:xfrm>
            <a:off x="559775" y="1335450"/>
            <a:ext cx="2021401" cy="2695201"/>
            <a:chOff x="6719450" y="731475"/>
            <a:chExt cx="2021401" cy="2695201"/>
          </a:xfrm>
        </p:grpSpPr>
        <p:pic>
          <p:nvPicPr>
            <p:cNvPr id="184" name="Google Shape;184;p24"/>
            <p:cNvPicPr preferRelativeResize="0"/>
            <p:nvPr/>
          </p:nvPicPr>
          <p:blipFill>
            <a:blip r:embed="rId4">
              <a:alphaModFix/>
            </a:blip>
            <a:stretch>
              <a:fillRect/>
            </a:stretch>
          </p:blipFill>
          <p:spPr>
            <a:xfrm>
              <a:off x="6719450" y="731475"/>
              <a:ext cx="2021401" cy="2695201"/>
            </a:xfrm>
            <a:prstGeom prst="rect">
              <a:avLst/>
            </a:prstGeom>
            <a:noFill/>
            <a:ln>
              <a:noFill/>
            </a:ln>
          </p:spPr>
        </p:pic>
        <p:sp>
          <p:nvSpPr>
            <p:cNvPr id="185" name="Google Shape;185;p24"/>
            <p:cNvSpPr/>
            <p:nvPr/>
          </p:nvSpPr>
          <p:spPr>
            <a:xfrm>
              <a:off x="6719475" y="2112450"/>
              <a:ext cx="1285800" cy="12699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4"/>
          <p:cNvGrpSpPr/>
          <p:nvPr/>
        </p:nvGrpSpPr>
        <p:grpSpPr>
          <a:xfrm>
            <a:off x="6477147" y="1497275"/>
            <a:ext cx="2021401" cy="2695201"/>
            <a:chOff x="1373222" y="882075"/>
            <a:chExt cx="2021401" cy="2695201"/>
          </a:xfrm>
        </p:grpSpPr>
        <p:pic>
          <p:nvPicPr>
            <p:cNvPr id="187" name="Google Shape;187;p24"/>
            <p:cNvPicPr preferRelativeResize="0"/>
            <p:nvPr/>
          </p:nvPicPr>
          <p:blipFill>
            <a:blip r:embed="rId5">
              <a:alphaModFix/>
            </a:blip>
            <a:stretch>
              <a:fillRect/>
            </a:stretch>
          </p:blipFill>
          <p:spPr>
            <a:xfrm>
              <a:off x="1373222" y="882075"/>
              <a:ext cx="2021401" cy="2695201"/>
            </a:xfrm>
            <a:prstGeom prst="rect">
              <a:avLst/>
            </a:prstGeom>
            <a:noFill/>
            <a:ln>
              <a:noFill/>
            </a:ln>
          </p:spPr>
        </p:pic>
        <p:sp>
          <p:nvSpPr>
            <p:cNvPr id="188" name="Google Shape;188;p24"/>
            <p:cNvSpPr/>
            <p:nvPr/>
          </p:nvSpPr>
          <p:spPr>
            <a:xfrm>
              <a:off x="1389700" y="1924825"/>
              <a:ext cx="1365600" cy="12699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2303925" y="1006225"/>
              <a:ext cx="1022400" cy="918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93" name="Shape 193"/>
        <p:cNvGrpSpPr/>
        <p:nvPr/>
      </p:nvGrpSpPr>
      <p:grpSpPr>
        <a:xfrm>
          <a:off x="0" y="0"/>
          <a:ext cx="0" cy="0"/>
          <a:chOff x="0" y="0"/>
          <a:chExt cx="0" cy="0"/>
        </a:xfrm>
      </p:grpSpPr>
      <p:sp>
        <p:nvSpPr>
          <p:cNvPr id="194" name="Google Shape;194;p25"/>
          <p:cNvSpPr txBox="1"/>
          <p:nvPr>
            <p:ph idx="4294967295" type="title"/>
          </p:nvPr>
        </p:nvSpPr>
        <p:spPr>
          <a:xfrm>
            <a:off x="2474000" y="456150"/>
            <a:ext cx="5193600" cy="69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Types of Hydroponic Systems</a:t>
            </a:r>
            <a:endParaRPr/>
          </a:p>
        </p:txBody>
      </p:sp>
      <p:sp>
        <p:nvSpPr>
          <p:cNvPr id="195" name="Google Shape;195;p25"/>
          <p:cNvSpPr txBox="1"/>
          <p:nvPr>
            <p:ph idx="4294967295" type="body"/>
          </p:nvPr>
        </p:nvSpPr>
        <p:spPr>
          <a:xfrm>
            <a:off x="6875525" y="1579500"/>
            <a:ext cx="1979700" cy="62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800"/>
              <a:t>Ebb and Flow</a:t>
            </a:r>
            <a:endParaRPr b="1" sz="1800"/>
          </a:p>
          <a:p>
            <a:pPr indent="0" lvl="0" marL="0" rtl="0" algn="ctr">
              <a:spcBef>
                <a:spcPts val="800"/>
              </a:spcBef>
              <a:spcAft>
                <a:spcPts val="800"/>
              </a:spcAft>
              <a:buNone/>
            </a:pPr>
            <a:r>
              <a:t/>
            </a:r>
            <a:endParaRPr sz="1800"/>
          </a:p>
        </p:txBody>
      </p:sp>
      <p:sp>
        <p:nvSpPr>
          <p:cNvPr id="196" name="Google Shape;196;p25"/>
          <p:cNvSpPr txBox="1"/>
          <p:nvPr>
            <p:ph idx="4294967295" type="body"/>
          </p:nvPr>
        </p:nvSpPr>
        <p:spPr>
          <a:xfrm>
            <a:off x="4819238" y="1445625"/>
            <a:ext cx="1761900" cy="76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800"/>
              <a:t>Deep Water Culture</a:t>
            </a:r>
            <a:endParaRPr b="1" sz="1800"/>
          </a:p>
          <a:p>
            <a:pPr indent="0" lvl="0" marL="0" rtl="0" algn="l">
              <a:spcBef>
                <a:spcPts val="800"/>
              </a:spcBef>
              <a:spcAft>
                <a:spcPts val="800"/>
              </a:spcAft>
              <a:buNone/>
            </a:pPr>
            <a:r>
              <a:t/>
            </a:r>
            <a:endParaRPr sz="2000"/>
          </a:p>
        </p:txBody>
      </p:sp>
      <p:sp>
        <p:nvSpPr>
          <p:cNvPr id="197" name="Google Shape;197;p25"/>
          <p:cNvSpPr txBox="1"/>
          <p:nvPr>
            <p:ph idx="4294967295" type="body"/>
          </p:nvPr>
        </p:nvSpPr>
        <p:spPr>
          <a:xfrm>
            <a:off x="2545163" y="1445625"/>
            <a:ext cx="1979700" cy="69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800"/>
              <a:t>Nutrient Film Technique</a:t>
            </a:r>
            <a:endParaRPr b="1" sz="1800"/>
          </a:p>
          <a:p>
            <a:pPr indent="0" lvl="0" marL="0" rtl="0" algn="ctr">
              <a:spcBef>
                <a:spcPts val="800"/>
              </a:spcBef>
              <a:spcAft>
                <a:spcPts val="0"/>
              </a:spcAft>
              <a:buNone/>
            </a:pPr>
            <a:r>
              <a:t/>
            </a:r>
            <a:endParaRPr/>
          </a:p>
          <a:p>
            <a:pPr indent="0" lvl="0" marL="0" rtl="0" algn="ctr">
              <a:spcBef>
                <a:spcPts val="800"/>
              </a:spcBef>
              <a:spcAft>
                <a:spcPts val="800"/>
              </a:spcAft>
              <a:buNone/>
            </a:pPr>
            <a:r>
              <a:t/>
            </a:r>
            <a:endParaRPr/>
          </a:p>
        </p:txBody>
      </p:sp>
      <p:sp>
        <p:nvSpPr>
          <p:cNvPr id="198" name="Google Shape;198;p25"/>
          <p:cNvSpPr txBox="1"/>
          <p:nvPr>
            <p:ph idx="12" type="sldNum"/>
          </p:nvPr>
        </p:nvSpPr>
        <p:spPr>
          <a:xfrm>
            <a:off x="76209"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9" name="Google Shape;199;p25"/>
          <p:cNvSpPr txBox="1"/>
          <p:nvPr>
            <p:ph idx="4294967295" type="body"/>
          </p:nvPr>
        </p:nvSpPr>
        <p:spPr>
          <a:xfrm>
            <a:off x="821675" y="1665600"/>
            <a:ext cx="1142700" cy="45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800"/>
              <a:t>Drip</a:t>
            </a:r>
            <a:endParaRPr b="1" sz="1800"/>
          </a:p>
          <a:p>
            <a:pPr indent="0" lvl="0" marL="0" rtl="0" algn="ctr">
              <a:spcBef>
                <a:spcPts val="800"/>
              </a:spcBef>
              <a:spcAft>
                <a:spcPts val="0"/>
              </a:spcAft>
              <a:buNone/>
            </a:pPr>
            <a:r>
              <a:t/>
            </a:r>
            <a:endParaRPr sz="1800"/>
          </a:p>
          <a:p>
            <a:pPr indent="0" lvl="0" marL="0" rtl="0" algn="ctr">
              <a:spcBef>
                <a:spcPts val="800"/>
              </a:spcBef>
              <a:spcAft>
                <a:spcPts val="800"/>
              </a:spcAft>
              <a:buNone/>
            </a:pPr>
            <a:r>
              <a:t/>
            </a:r>
            <a:endParaRPr sz="1800"/>
          </a:p>
        </p:txBody>
      </p:sp>
      <p:pic>
        <p:nvPicPr>
          <p:cNvPr id="200" name="Google Shape;200;p25"/>
          <p:cNvPicPr preferRelativeResize="0"/>
          <p:nvPr/>
        </p:nvPicPr>
        <p:blipFill rotWithShape="1">
          <a:blip r:embed="rId3">
            <a:alphaModFix/>
          </a:blip>
          <a:srcRect b="0" l="1806" r="0" t="0"/>
          <a:stretch/>
        </p:blipFill>
        <p:spPr>
          <a:xfrm>
            <a:off x="76200" y="2122700"/>
            <a:ext cx="2203151" cy="2222344"/>
          </a:xfrm>
          <a:prstGeom prst="rect">
            <a:avLst/>
          </a:prstGeom>
          <a:noFill/>
          <a:ln>
            <a:noFill/>
          </a:ln>
        </p:spPr>
      </p:pic>
      <p:pic>
        <p:nvPicPr>
          <p:cNvPr id="201" name="Google Shape;201;p25"/>
          <p:cNvPicPr preferRelativeResize="0"/>
          <p:nvPr/>
        </p:nvPicPr>
        <p:blipFill rotWithShape="1">
          <a:blip r:embed="rId4">
            <a:alphaModFix/>
          </a:blip>
          <a:srcRect b="0" l="5929" r="4368" t="0"/>
          <a:stretch/>
        </p:blipFill>
        <p:spPr>
          <a:xfrm>
            <a:off x="6818400" y="2253250"/>
            <a:ext cx="2093949" cy="1961238"/>
          </a:xfrm>
          <a:prstGeom prst="rect">
            <a:avLst/>
          </a:prstGeom>
          <a:noFill/>
          <a:ln>
            <a:noFill/>
          </a:ln>
        </p:spPr>
      </p:pic>
      <p:pic>
        <p:nvPicPr>
          <p:cNvPr id="202" name="Google Shape;202;p25"/>
          <p:cNvPicPr preferRelativeResize="0"/>
          <p:nvPr/>
        </p:nvPicPr>
        <p:blipFill>
          <a:blip r:embed="rId5">
            <a:alphaModFix/>
          </a:blip>
          <a:stretch>
            <a:fillRect/>
          </a:stretch>
        </p:blipFill>
        <p:spPr>
          <a:xfrm>
            <a:off x="4550412" y="2419950"/>
            <a:ext cx="2203150" cy="1327176"/>
          </a:xfrm>
          <a:prstGeom prst="rect">
            <a:avLst/>
          </a:prstGeom>
          <a:noFill/>
          <a:ln>
            <a:noFill/>
          </a:ln>
        </p:spPr>
      </p:pic>
      <p:pic>
        <p:nvPicPr>
          <p:cNvPr id="203" name="Google Shape;203;p25"/>
          <p:cNvPicPr preferRelativeResize="0"/>
          <p:nvPr/>
        </p:nvPicPr>
        <p:blipFill>
          <a:blip r:embed="rId6">
            <a:alphaModFix/>
          </a:blip>
          <a:stretch>
            <a:fillRect/>
          </a:stretch>
        </p:blipFill>
        <p:spPr>
          <a:xfrm>
            <a:off x="2447175" y="2230412"/>
            <a:ext cx="2038403" cy="237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209" name="Google Shape;209;p26"/>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Smart Brain Box</a:t>
            </a:r>
            <a:endParaRPr/>
          </a:p>
        </p:txBody>
      </p:sp>
      <p:pic>
        <p:nvPicPr>
          <p:cNvPr id="210" name="Google Shape;210;p26"/>
          <p:cNvPicPr preferRelativeResize="0"/>
          <p:nvPr/>
        </p:nvPicPr>
        <p:blipFill>
          <a:blip r:embed="rId3">
            <a:alphaModFix/>
          </a:blip>
          <a:stretch>
            <a:fillRect/>
          </a:stretch>
        </p:blipFill>
        <p:spPr>
          <a:xfrm>
            <a:off x="1296325" y="824375"/>
            <a:ext cx="6551352" cy="368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4" name="Shape 214"/>
        <p:cNvGrpSpPr/>
        <p:nvPr/>
      </p:nvGrpSpPr>
      <p:grpSpPr>
        <a:xfrm>
          <a:off x="0" y="0"/>
          <a:ext cx="0" cy="0"/>
          <a:chOff x="0" y="0"/>
          <a:chExt cx="0" cy="0"/>
        </a:xfrm>
      </p:grpSpPr>
      <p:sp>
        <p:nvSpPr>
          <p:cNvPr id="215" name="Google Shape;215;p27"/>
          <p:cNvSpPr txBox="1"/>
          <p:nvPr>
            <p:ph idx="4294967295" type="ctrTitle"/>
          </p:nvPr>
        </p:nvSpPr>
        <p:spPr>
          <a:xfrm>
            <a:off x="1589325" y="2857575"/>
            <a:ext cx="5965500" cy="8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lt1"/>
                </a:solidFill>
              </a:rPr>
              <a:t>Target Consumers</a:t>
            </a:r>
            <a:endParaRPr sz="4800">
              <a:solidFill>
                <a:schemeClr val="lt1"/>
              </a:solidFill>
            </a:endParaRPr>
          </a:p>
        </p:txBody>
      </p:sp>
      <p:sp>
        <p:nvSpPr>
          <p:cNvPr id="216" name="Google Shape;216;p27"/>
          <p:cNvSpPr txBox="1"/>
          <p:nvPr>
            <p:ph idx="4294967295" type="subTitle"/>
          </p:nvPr>
        </p:nvSpPr>
        <p:spPr>
          <a:xfrm>
            <a:off x="1589325" y="3716350"/>
            <a:ext cx="5965500" cy="7149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1800">
                <a:solidFill>
                  <a:schemeClr val="lt1"/>
                </a:solidFill>
              </a:rPr>
              <a:t>-</a:t>
            </a:r>
            <a:endParaRPr sz="1800">
              <a:solidFill>
                <a:schemeClr val="lt1"/>
              </a:solidFill>
            </a:endParaRPr>
          </a:p>
        </p:txBody>
      </p:sp>
      <p:grpSp>
        <p:nvGrpSpPr>
          <p:cNvPr id="217" name="Google Shape;217;p27"/>
          <p:cNvGrpSpPr/>
          <p:nvPr/>
        </p:nvGrpSpPr>
        <p:grpSpPr>
          <a:xfrm>
            <a:off x="4065809" y="708229"/>
            <a:ext cx="1420645" cy="1420610"/>
            <a:chOff x="6643075" y="3664250"/>
            <a:chExt cx="407950" cy="407975"/>
          </a:xfrm>
        </p:grpSpPr>
        <p:sp>
          <p:nvSpPr>
            <p:cNvPr id="218" name="Google Shape;218;p27"/>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27"/>
          <p:cNvGrpSpPr/>
          <p:nvPr/>
        </p:nvGrpSpPr>
        <p:grpSpPr>
          <a:xfrm rot="-587501">
            <a:off x="3982372" y="2314113"/>
            <a:ext cx="584090" cy="584057"/>
            <a:chOff x="576250" y="4319400"/>
            <a:chExt cx="442075" cy="442050"/>
          </a:xfrm>
        </p:grpSpPr>
        <p:sp>
          <p:nvSpPr>
            <p:cNvPr id="221" name="Google Shape;221;p27"/>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7"/>
          <p:cNvSpPr/>
          <p:nvPr/>
        </p:nvSpPr>
        <p:spPr>
          <a:xfrm>
            <a:off x="3725797" y="1036452"/>
            <a:ext cx="222060" cy="21203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rot="2697550">
            <a:off x="5189093" y="2121954"/>
            <a:ext cx="337078" cy="32185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5455759" y="1938200"/>
            <a:ext cx="135003" cy="12897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rot="1280058">
            <a:off x="3571959" y="1675998"/>
            <a:ext cx="135005" cy="12895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txBox="1"/>
          <p:nvPr>
            <p:ph idx="12" type="sldNum"/>
          </p:nvPr>
        </p:nvSpPr>
        <p:spPr>
          <a:xfrm>
            <a:off x="3923800" y="4689025"/>
            <a:ext cx="1296300" cy="45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Target Consumers Info</a:t>
            </a:r>
            <a:endParaRPr/>
          </a:p>
        </p:txBody>
      </p:sp>
      <p:sp>
        <p:nvSpPr>
          <p:cNvPr id="235" name="Google Shape;235;p28"/>
          <p:cNvSpPr txBox="1"/>
          <p:nvPr>
            <p:ph idx="1" type="body"/>
          </p:nvPr>
        </p:nvSpPr>
        <p:spPr>
          <a:xfrm>
            <a:off x="855250" y="1145272"/>
            <a:ext cx="7433400" cy="3033900"/>
          </a:xfrm>
          <a:prstGeom prst="rect">
            <a:avLst/>
          </a:prstGeom>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336550" lvl="0" marL="457200" rtl="0" algn="l">
              <a:spcBef>
                <a:spcPts val="0"/>
              </a:spcBef>
              <a:spcAft>
                <a:spcPts val="0"/>
              </a:spcAft>
              <a:buSzPts val="1700"/>
              <a:buChar char="●"/>
            </a:pPr>
            <a:r>
              <a:rPr lang="en" sz="1700"/>
              <a:t>Scope: Small scale - aim to distribute for backyard use</a:t>
            </a:r>
            <a:endParaRPr sz="1700"/>
          </a:p>
          <a:p>
            <a:pPr indent="-336550" lvl="0" marL="457200" rtl="0" algn="l">
              <a:spcBef>
                <a:spcPts val="1000"/>
              </a:spcBef>
              <a:spcAft>
                <a:spcPts val="0"/>
              </a:spcAft>
              <a:buSzPts val="1700"/>
              <a:buChar char="●"/>
            </a:pPr>
            <a:r>
              <a:rPr lang="en" sz="1700"/>
              <a:t>Agriculturalists</a:t>
            </a:r>
            <a:endParaRPr sz="1700"/>
          </a:p>
          <a:p>
            <a:pPr indent="-336550" lvl="0" marL="457200" rtl="0" algn="l">
              <a:spcBef>
                <a:spcPts val="800"/>
              </a:spcBef>
              <a:spcAft>
                <a:spcPts val="0"/>
              </a:spcAft>
              <a:buSzPts val="1700"/>
              <a:buChar char="●"/>
            </a:pPr>
            <a:r>
              <a:rPr lang="en" sz="1700"/>
              <a:t>Increase the use of aquaponics in regular homes </a:t>
            </a:r>
            <a:endParaRPr sz="1700"/>
          </a:p>
          <a:p>
            <a:pPr indent="-336550" lvl="1" marL="914400" rtl="0" algn="l">
              <a:spcBef>
                <a:spcPts val="800"/>
              </a:spcBef>
              <a:spcAft>
                <a:spcPts val="0"/>
              </a:spcAft>
              <a:buSzPts val="1700"/>
              <a:buChar char="○"/>
            </a:pPr>
            <a:r>
              <a:rPr lang="en" sz="1700"/>
              <a:t>efficient setup / yield the most crops</a:t>
            </a:r>
            <a:endParaRPr b="1" sz="1100">
              <a:solidFill>
                <a:srgbClr val="484F56"/>
              </a:solidFill>
              <a:latin typeface="Pontano Sans"/>
              <a:ea typeface="Pontano Sans"/>
              <a:cs typeface="Pontano Sans"/>
              <a:sym typeface="Pontano Sans"/>
            </a:endParaRPr>
          </a:p>
          <a:p>
            <a:pPr indent="-336550" lvl="1" marL="914400" rtl="0" algn="l">
              <a:spcBef>
                <a:spcPts val="800"/>
              </a:spcBef>
              <a:spcAft>
                <a:spcPts val="0"/>
              </a:spcAft>
              <a:buSzPts val="1700"/>
              <a:buChar char="○"/>
            </a:pPr>
            <a:r>
              <a:rPr lang="en" sz="1700"/>
              <a:t>Unmanned, normal family-friendly</a:t>
            </a:r>
            <a:endParaRPr sz="1700"/>
          </a:p>
          <a:p>
            <a:pPr indent="-336550" lvl="1" marL="914400" rtl="0" algn="l">
              <a:spcBef>
                <a:spcPts val="800"/>
              </a:spcBef>
              <a:spcAft>
                <a:spcPts val="0"/>
              </a:spcAft>
              <a:buSzPts val="1700"/>
              <a:buChar char="○"/>
            </a:pPr>
            <a:r>
              <a:rPr lang="en" sz="1700"/>
              <a:t>Automated</a:t>
            </a:r>
            <a:endParaRPr sz="1700"/>
          </a:p>
          <a:p>
            <a:pPr indent="-336550" lvl="1" marL="914400" rtl="0" algn="l">
              <a:spcBef>
                <a:spcPts val="800"/>
              </a:spcBef>
              <a:spcAft>
                <a:spcPts val="0"/>
              </a:spcAft>
              <a:buSzPts val="1700"/>
              <a:buChar char="○"/>
            </a:pPr>
            <a:r>
              <a:rPr lang="en" sz="1700"/>
              <a:t>More control over flow direction</a:t>
            </a:r>
            <a:endParaRPr sz="1700"/>
          </a:p>
          <a:p>
            <a:pPr indent="-336550" lvl="1" marL="914400" rtl="0" algn="l">
              <a:spcBef>
                <a:spcPts val="800"/>
              </a:spcBef>
              <a:spcAft>
                <a:spcPts val="0"/>
              </a:spcAft>
              <a:buSzPts val="1700"/>
              <a:buChar char="○"/>
            </a:pPr>
            <a:r>
              <a:rPr lang="en" sz="1700"/>
              <a:t>No overflow and dripping</a:t>
            </a:r>
            <a:endParaRPr sz="900">
              <a:solidFill>
                <a:srgbClr val="484F56"/>
              </a:solidFill>
              <a:latin typeface="Pontano Sans"/>
              <a:ea typeface="Pontano Sans"/>
              <a:cs typeface="Pontano Sans"/>
              <a:sym typeface="Pontano Sans"/>
            </a:endParaRPr>
          </a:p>
          <a:p>
            <a:pPr indent="0" lvl="0" marL="0" rtl="0" algn="l">
              <a:lnSpc>
                <a:spcPct val="100000"/>
              </a:lnSpc>
              <a:spcBef>
                <a:spcPts val="800"/>
              </a:spcBef>
              <a:spcAft>
                <a:spcPts val="0"/>
              </a:spcAft>
              <a:buNone/>
            </a:pPr>
            <a:r>
              <a:t/>
            </a:r>
            <a:endParaRPr sz="1200">
              <a:solidFill>
                <a:srgbClr val="484F56"/>
              </a:solidFill>
              <a:latin typeface="Pontano Sans"/>
              <a:ea typeface="Pontano Sans"/>
              <a:cs typeface="Pontano Sans"/>
              <a:sym typeface="Pontano Sans"/>
            </a:endParaRPr>
          </a:p>
          <a:p>
            <a:pPr indent="0" lvl="0" marL="0" rtl="0" algn="l">
              <a:spcBef>
                <a:spcPts val="0"/>
              </a:spcBef>
              <a:spcAft>
                <a:spcPts val="800"/>
              </a:spcAft>
              <a:buNone/>
            </a:pPr>
            <a:r>
              <a:t/>
            </a:r>
            <a:endParaRPr/>
          </a:p>
        </p:txBody>
      </p:sp>
      <p:sp>
        <p:nvSpPr>
          <p:cNvPr id="236" name="Google Shape;236;p2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ctrTitle"/>
          </p:nvPr>
        </p:nvSpPr>
        <p:spPr>
          <a:xfrm>
            <a:off x="1162200" y="2166100"/>
            <a:ext cx="6819600" cy="66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Process</a:t>
            </a:r>
            <a:endParaRPr/>
          </a:p>
        </p:txBody>
      </p:sp>
      <p:sp>
        <p:nvSpPr>
          <p:cNvPr id="242" name="Google Shape;242;p29"/>
          <p:cNvSpPr txBox="1"/>
          <p:nvPr/>
        </p:nvSpPr>
        <p:spPr>
          <a:xfrm>
            <a:off x="4162200" y="456125"/>
            <a:ext cx="819600" cy="8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Abril Fatface"/>
                <a:ea typeface="Abril Fatface"/>
                <a:cs typeface="Abril Fatface"/>
                <a:sym typeface="Abril Fatface"/>
              </a:rPr>
              <a:t>3</a:t>
            </a:r>
            <a:endParaRPr sz="3000">
              <a:solidFill>
                <a:schemeClr val="lt1"/>
              </a:solidFill>
              <a:latin typeface="Abril Fatface"/>
              <a:ea typeface="Abril Fatface"/>
              <a:cs typeface="Abril Fatface"/>
              <a:sym typeface="Abril Fatfac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Tech Stack</a:t>
            </a:r>
            <a:endParaRPr/>
          </a:p>
        </p:txBody>
      </p:sp>
      <p:sp>
        <p:nvSpPr>
          <p:cNvPr id="248" name="Google Shape;248;p3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9" name="Google Shape;249;p30"/>
          <p:cNvSpPr/>
          <p:nvPr/>
        </p:nvSpPr>
        <p:spPr>
          <a:xfrm>
            <a:off x="3802943" y="1298450"/>
            <a:ext cx="1538100" cy="4425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erriweather Sans"/>
                <a:ea typeface="Merriweather Sans"/>
                <a:cs typeface="Merriweather Sans"/>
                <a:sym typeface="Merriweather Sans"/>
              </a:rPr>
              <a:t>SBB  Mobile App</a:t>
            </a:r>
            <a:endParaRPr>
              <a:solidFill>
                <a:srgbClr val="FFFFFF"/>
              </a:solidFill>
              <a:latin typeface="Merriweather Sans"/>
              <a:ea typeface="Merriweather Sans"/>
              <a:cs typeface="Merriweather Sans"/>
              <a:sym typeface="Merriweather Sans"/>
            </a:endParaRPr>
          </a:p>
        </p:txBody>
      </p:sp>
      <p:sp>
        <p:nvSpPr>
          <p:cNvPr id="250" name="Google Shape;250;p30"/>
          <p:cNvSpPr/>
          <p:nvPr/>
        </p:nvSpPr>
        <p:spPr>
          <a:xfrm>
            <a:off x="5573240" y="2198151"/>
            <a:ext cx="1538100" cy="442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erriweather Sans"/>
                <a:ea typeface="Merriweather Sans"/>
                <a:cs typeface="Merriweather Sans"/>
                <a:sym typeface="Merriweather Sans"/>
              </a:rPr>
              <a:t>Design</a:t>
            </a:r>
            <a:endParaRPr>
              <a:solidFill>
                <a:srgbClr val="FFFFFF"/>
              </a:solidFill>
              <a:latin typeface="Merriweather Sans"/>
              <a:ea typeface="Merriweather Sans"/>
              <a:cs typeface="Merriweather Sans"/>
              <a:sym typeface="Merriweather Sans"/>
            </a:endParaRPr>
          </a:p>
        </p:txBody>
      </p:sp>
      <p:sp>
        <p:nvSpPr>
          <p:cNvPr id="251" name="Google Shape;251;p30"/>
          <p:cNvSpPr/>
          <p:nvPr/>
        </p:nvSpPr>
        <p:spPr>
          <a:xfrm>
            <a:off x="2032647" y="2198151"/>
            <a:ext cx="1538100" cy="442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erriweather Sans"/>
                <a:ea typeface="Merriweather Sans"/>
                <a:cs typeface="Merriweather Sans"/>
                <a:sym typeface="Merriweather Sans"/>
              </a:rPr>
              <a:t>Water Controls</a:t>
            </a:r>
            <a:endParaRPr>
              <a:solidFill>
                <a:srgbClr val="FFFFFF"/>
              </a:solidFill>
              <a:latin typeface="Merriweather Sans"/>
              <a:ea typeface="Merriweather Sans"/>
              <a:cs typeface="Merriweather Sans"/>
              <a:sym typeface="Merriweather Sans"/>
            </a:endParaRPr>
          </a:p>
        </p:txBody>
      </p:sp>
      <p:sp>
        <p:nvSpPr>
          <p:cNvPr id="252" name="Google Shape;252;p30"/>
          <p:cNvSpPr/>
          <p:nvPr/>
        </p:nvSpPr>
        <p:spPr>
          <a:xfrm>
            <a:off x="1187400" y="3097853"/>
            <a:ext cx="1538100" cy="4425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erriweather Sans"/>
                <a:ea typeface="Merriweather Sans"/>
                <a:cs typeface="Merriweather Sans"/>
                <a:sym typeface="Merriweather Sans"/>
              </a:rPr>
              <a:t>JavaScript</a:t>
            </a:r>
            <a:endParaRPr>
              <a:solidFill>
                <a:srgbClr val="FFFFFF"/>
              </a:solidFill>
              <a:latin typeface="Merriweather Sans"/>
              <a:ea typeface="Merriweather Sans"/>
              <a:cs typeface="Merriweather Sans"/>
              <a:sym typeface="Merriweather Sans"/>
            </a:endParaRPr>
          </a:p>
        </p:txBody>
      </p:sp>
      <p:sp>
        <p:nvSpPr>
          <p:cNvPr id="253" name="Google Shape;253;p30"/>
          <p:cNvSpPr/>
          <p:nvPr/>
        </p:nvSpPr>
        <p:spPr>
          <a:xfrm>
            <a:off x="2877893" y="3097853"/>
            <a:ext cx="1538100" cy="4425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erriweather Sans"/>
                <a:ea typeface="Merriweather Sans"/>
                <a:cs typeface="Merriweather Sans"/>
                <a:sym typeface="Merriweather Sans"/>
              </a:rPr>
              <a:t>React Native</a:t>
            </a:r>
            <a:endParaRPr>
              <a:solidFill>
                <a:srgbClr val="FFFFFF"/>
              </a:solidFill>
              <a:latin typeface="Merriweather Sans"/>
              <a:ea typeface="Merriweather Sans"/>
              <a:cs typeface="Merriweather Sans"/>
              <a:sym typeface="Merriweather Sans"/>
            </a:endParaRPr>
          </a:p>
        </p:txBody>
      </p:sp>
      <p:sp>
        <p:nvSpPr>
          <p:cNvPr id="254" name="Google Shape;254;p30"/>
          <p:cNvSpPr/>
          <p:nvPr/>
        </p:nvSpPr>
        <p:spPr>
          <a:xfrm>
            <a:off x="4728000" y="3097853"/>
            <a:ext cx="1538100" cy="4425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erriweather Sans"/>
                <a:ea typeface="Merriweather Sans"/>
                <a:cs typeface="Merriweather Sans"/>
                <a:sym typeface="Merriweather Sans"/>
              </a:rPr>
              <a:t>Figma</a:t>
            </a:r>
            <a:endParaRPr>
              <a:solidFill>
                <a:srgbClr val="FFFFFF"/>
              </a:solidFill>
              <a:latin typeface="Merriweather Sans"/>
              <a:ea typeface="Merriweather Sans"/>
              <a:cs typeface="Merriweather Sans"/>
              <a:sym typeface="Merriweather Sans"/>
            </a:endParaRPr>
          </a:p>
        </p:txBody>
      </p:sp>
      <p:sp>
        <p:nvSpPr>
          <p:cNvPr id="255" name="Google Shape;255;p30"/>
          <p:cNvSpPr/>
          <p:nvPr/>
        </p:nvSpPr>
        <p:spPr>
          <a:xfrm>
            <a:off x="6418493" y="3097853"/>
            <a:ext cx="1538100" cy="4425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erriweather Sans"/>
                <a:ea typeface="Merriweather Sans"/>
                <a:cs typeface="Merriweather Sans"/>
                <a:sym typeface="Merriweather Sans"/>
              </a:rPr>
              <a:t>Expo Go</a:t>
            </a:r>
            <a:endParaRPr>
              <a:solidFill>
                <a:srgbClr val="FFFFFF"/>
              </a:solidFill>
              <a:latin typeface="Merriweather Sans"/>
              <a:ea typeface="Merriweather Sans"/>
              <a:cs typeface="Merriweather Sans"/>
              <a:sym typeface="Merriweather Sans"/>
            </a:endParaRPr>
          </a:p>
        </p:txBody>
      </p:sp>
      <p:cxnSp>
        <p:nvCxnSpPr>
          <p:cNvPr id="256" name="Google Shape;256;p30"/>
          <p:cNvCxnSpPr>
            <a:stCxn id="249" idx="2"/>
            <a:endCxn id="250" idx="0"/>
          </p:cNvCxnSpPr>
          <p:nvPr/>
        </p:nvCxnSpPr>
        <p:spPr>
          <a:xfrm flipH="1" rot="-5400000">
            <a:off x="5228543" y="1084400"/>
            <a:ext cx="457200" cy="17703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57" name="Google Shape;257;p30"/>
          <p:cNvCxnSpPr>
            <a:stCxn id="251" idx="0"/>
            <a:endCxn id="249" idx="2"/>
          </p:cNvCxnSpPr>
          <p:nvPr/>
        </p:nvCxnSpPr>
        <p:spPr>
          <a:xfrm rot="-5400000">
            <a:off x="3458247" y="1084401"/>
            <a:ext cx="457200" cy="17703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58" name="Google Shape;258;p30"/>
          <p:cNvCxnSpPr>
            <a:stCxn id="251" idx="2"/>
            <a:endCxn id="253" idx="0"/>
          </p:cNvCxnSpPr>
          <p:nvPr/>
        </p:nvCxnSpPr>
        <p:spPr>
          <a:xfrm flipH="1" rot="-5400000">
            <a:off x="2995647" y="2446701"/>
            <a:ext cx="457200" cy="8451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59" name="Google Shape;259;p30"/>
          <p:cNvCxnSpPr>
            <a:stCxn id="252" idx="0"/>
            <a:endCxn id="251" idx="2"/>
          </p:cNvCxnSpPr>
          <p:nvPr/>
        </p:nvCxnSpPr>
        <p:spPr>
          <a:xfrm rot="-5400000">
            <a:off x="2150400" y="2446703"/>
            <a:ext cx="457200" cy="8451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60" name="Google Shape;260;p30"/>
          <p:cNvCxnSpPr>
            <a:stCxn id="250" idx="2"/>
            <a:endCxn id="255" idx="0"/>
          </p:cNvCxnSpPr>
          <p:nvPr/>
        </p:nvCxnSpPr>
        <p:spPr>
          <a:xfrm flipH="1" rot="-5400000">
            <a:off x="6536390" y="2446551"/>
            <a:ext cx="457200" cy="8454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261" name="Google Shape;261;p30"/>
          <p:cNvCxnSpPr>
            <a:stCxn id="254" idx="0"/>
            <a:endCxn id="250" idx="2"/>
          </p:cNvCxnSpPr>
          <p:nvPr/>
        </p:nvCxnSpPr>
        <p:spPr>
          <a:xfrm rot="-5400000">
            <a:off x="5691000" y="2446703"/>
            <a:ext cx="457200" cy="845100"/>
          </a:xfrm>
          <a:prstGeom prst="bentConnector3">
            <a:avLst>
              <a:gd fmla="val 50000"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Tech Stack</a:t>
            </a:r>
            <a:endParaRPr/>
          </a:p>
        </p:txBody>
      </p:sp>
      <p:sp>
        <p:nvSpPr>
          <p:cNvPr id="267" name="Google Shape;267;p3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68" name="Google Shape;268;p31"/>
          <p:cNvPicPr preferRelativeResize="0"/>
          <p:nvPr/>
        </p:nvPicPr>
        <p:blipFill>
          <a:blip r:embed="rId3">
            <a:alphaModFix/>
          </a:blip>
          <a:stretch>
            <a:fillRect/>
          </a:stretch>
        </p:blipFill>
        <p:spPr>
          <a:xfrm>
            <a:off x="251700" y="452025"/>
            <a:ext cx="1554175" cy="2266250"/>
          </a:xfrm>
          <a:prstGeom prst="rect">
            <a:avLst/>
          </a:prstGeom>
          <a:noFill/>
          <a:ln>
            <a:noFill/>
          </a:ln>
        </p:spPr>
      </p:pic>
      <p:pic>
        <p:nvPicPr>
          <p:cNvPr id="269" name="Google Shape;269;p31"/>
          <p:cNvPicPr preferRelativeResize="0"/>
          <p:nvPr/>
        </p:nvPicPr>
        <p:blipFill>
          <a:blip r:embed="rId4">
            <a:alphaModFix/>
          </a:blip>
          <a:stretch>
            <a:fillRect/>
          </a:stretch>
        </p:blipFill>
        <p:spPr>
          <a:xfrm>
            <a:off x="6829275" y="452025"/>
            <a:ext cx="1905000" cy="1905000"/>
          </a:xfrm>
          <a:prstGeom prst="rect">
            <a:avLst/>
          </a:prstGeom>
          <a:noFill/>
          <a:ln>
            <a:noFill/>
          </a:ln>
        </p:spPr>
      </p:pic>
      <p:pic>
        <p:nvPicPr>
          <p:cNvPr id="270" name="Google Shape;270;p31"/>
          <p:cNvPicPr preferRelativeResize="0"/>
          <p:nvPr/>
        </p:nvPicPr>
        <p:blipFill>
          <a:blip r:embed="rId5">
            <a:alphaModFix/>
          </a:blip>
          <a:stretch>
            <a:fillRect/>
          </a:stretch>
        </p:blipFill>
        <p:spPr>
          <a:xfrm>
            <a:off x="6468200" y="2423637"/>
            <a:ext cx="2627141" cy="1787912"/>
          </a:xfrm>
          <a:prstGeom prst="rect">
            <a:avLst/>
          </a:prstGeom>
          <a:noFill/>
          <a:ln>
            <a:noFill/>
          </a:ln>
        </p:spPr>
      </p:pic>
      <p:pic>
        <p:nvPicPr>
          <p:cNvPr id="271" name="Google Shape;271;p31"/>
          <p:cNvPicPr preferRelativeResize="0"/>
          <p:nvPr/>
        </p:nvPicPr>
        <p:blipFill>
          <a:blip r:embed="rId6">
            <a:alphaModFix/>
          </a:blip>
          <a:stretch>
            <a:fillRect/>
          </a:stretch>
        </p:blipFill>
        <p:spPr>
          <a:xfrm>
            <a:off x="2892050" y="2718275"/>
            <a:ext cx="3359886" cy="1493275"/>
          </a:xfrm>
          <a:prstGeom prst="rect">
            <a:avLst/>
          </a:prstGeom>
          <a:noFill/>
          <a:ln>
            <a:noFill/>
          </a:ln>
        </p:spPr>
      </p:pic>
      <p:pic>
        <p:nvPicPr>
          <p:cNvPr id="272" name="Google Shape;272;p31"/>
          <p:cNvPicPr preferRelativeResize="0"/>
          <p:nvPr/>
        </p:nvPicPr>
        <p:blipFill>
          <a:blip r:embed="rId7">
            <a:alphaModFix/>
          </a:blip>
          <a:stretch>
            <a:fillRect/>
          </a:stretch>
        </p:blipFill>
        <p:spPr>
          <a:xfrm>
            <a:off x="2412575" y="719075"/>
            <a:ext cx="3810000" cy="1905000"/>
          </a:xfrm>
          <a:prstGeom prst="rect">
            <a:avLst/>
          </a:prstGeom>
          <a:noFill/>
          <a:ln>
            <a:noFill/>
          </a:ln>
        </p:spPr>
      </p:pic>
      <p:pic>
        <p:nvPicPr>
          <p:cNvPr id="273" name="Google Shape;273;p31"/>
          <p:cNvPicPr preferRelativeResize="0"/>
          <p:nvPr/>
        </p:nvPicPr>
        <p:blipFill>
          <a:blip r:embed="rId8">
            <a:alphaModFix/>
          </a:blip>
          <a:stretch>
            <a:fillRect/>
          </a:stretch>
        </p:blipFill>
        <p:spPr>
          <a:xfrm>
            <a:off x="0" y="2877898"/>
            <a:ext cx="2986525" cy="1493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1847250" y="-195000"/>
            <a:ext cx="60693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Cost Analysis</a:t>
            </a:r>
            <a:endParaRPr/>
          </a:p>
        </p:txBody>
      </p:sp>
      <p:sp>
        <p:nvSpPr>
          <p:cNvPr id="279" name="Google Shape;279;p3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80" name="Google Shape;280;p32"/>
          <p:cNvGraphicFramePr/>
          <p:nvPr/>
        </p:nvGraphicFramePr>
        <p:xfrm>
          <a:off x="368575" y="554345"/>
          <a:ext cx="3000000" cy="3000000"/>
        </p:xfrm>
        <a:graphic>
          <a:graphicData uri="http://schemas.openxmlformats.org/drawingml/2006/table">
            <a:tbl>
              <a:tblPr>
                <a:noFill/>
                <a:tableStyleId>{0D6FBAC1-915C-454B-B400-BAB6CA6AC0B2}</a:tableStyleId>
              </a:tblPr>
              <a:tblGrid>
                <a:gridCol w="927300"/>
                <a:gridCol w="1062850"/>
                <a:gridCol w="1062850"/>
                <a:gridCol w="1062850"/>
                <a:gridCol w="1062850"/>
                <a:gridCol w="1062850"/>
              </a:tblGrid>
              <a:tr h="427450">
                <a:tc>
                  <a:txBody>
                    <a:bodyPr/>
                    <a:lstStyle/>
                    <a:p>
                      <a:pPr indent="0" lvl="0" marL="0" rtl="0" algn="r">
                        <a:spcBef>
                          <a:spcPts val="0"/>
                        </a:spcBef>
                        <a:spcAft>
                          <a:spcPts val="0"/>
                        </a:spcAft>
                        <a:buNone/>
                      </a:pPr>
                      <a:r>
                        <a:t/>
                      </a:r>
                      <a:endParaRPr sz="800">
                        <a:solidFill>
                          <a:schemeClr val="dk2"/>
                        </a:solidFill>
                        <a:highlight>
                          <a:schemeClr val="dk1"/>
                        </a:highlight>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gridSpan="2">
                  <a:txBody>
                    <a:bodyPr/>
                    <a:lstStyle/>
                    <a:p>
                      <a:pPr indent="0" lvl="0" marL="0" rtl="0" algn="ctr">
                        <a:spcBef>
                          <a:spcPts val="0"/>
                        </a:spcBef>
                        <a:spcAft>
                          <a:spcPts val="0"/>
                        </a:spcAft>
                        <a:buNone/>
                      </a:pPr>
                      <a:r>
                        <a:rPr lang="en" sz="700">
                          <a:solidFill>
                            <a:schemeClr val="lt1"/>
                          </a:solidFill>
                          <a:latin typeface="Merriweather Sans Regular"/>
                          <a:ea typeface="Merriweather Sans Regular"/>
                          <a:cs typeface="Merriweather Sans Regular"/>
                          <a:sym typeface="Merriweather Sans Regular"/>
                        </a:rPr>
                        <a:t>Price</a:t>
                      </a:r>
                      <a:endParaRPr sz="700">
                        <a:solidFill>
                          <a:schemeClr val="lt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hMerge="1"/>
                <a:tc>
                  <a:txBody>
                    <a:bodyPr/>
                    <a:lstStyle/>
                    <a:p>
                      <a:pPr indent="0" lvl="0" marL="0" rtl="0" algn="ctr">
                        <a:spcBef>
                          <a:spcPts val="0"/>
                        </a:spcBef>
                        <a:spcAft>
                          <a:spcPts val="0"/>
                        </a:spcAft>
                        <a:buNone/>
                      </a:pPr>
                      <a:r>
                        <a:rPr lang="en" sz="700">
                          <a:solidFill>
                            <a:schemeClr val="lt1"/>
                          </a:solidFill>
                          <a:latin typeface="Merriweather Sans Regular"/>
                          <a:ea typeface="Merriweather Sans Regular"/>
                          <a:cs typeface="Merriweather Sans Regular"/>
                          <a:sym typeface="Merriweather Sans Regular"/>
                        </a:rPr>
                        <a:t>Specs</a:t>
                      </a:r>
                      <a:endParaRPr sz="700">
                        <a:solidFill>
                          <a:schemeClr val="lt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700">
                        <a:solidFill>
                          <a:schemeClr val="lt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erriweather Sans Regular"/>
                          <a:ea typeface="Merriweather Sans Regular"/>
                          <a:cs typeface="Merriweather Sans Regular"/>
                          <a:sym typeface="Merriweather Sans Regular"/>
                        </a:rPr>
                        <a:t>Link</a:t>
                      </a:r>
                      <a:endParaRPr sz="700">
                        <a:solidFill>
                          <a:schemeClr val="lt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699900">
                <a:tc>
                  <a:txBody>
                    <a:bodyPr/>
                    <a:lstStyle/>
                    <a:p>
                      <a:pPr indent="0" lvl="0" marL="0" rtl="0" algn="r">
                        <a:spcBef>
                          <a:spcPts val="0"/>
                        </a:spcBef>
                        <a:spcAft>
                          <a:spcPts val="0"/>
                        </a:spcAft>
                        <a:buNone/>
                      </a:pPr>
                      <a:r>
                        <a:rPr lang="en" sz="700">
                          <a:solidFill>
                            <a:schemeClr val="dk2"/>
                          </a:solidFill>
                          <a:latin typeface="Merriweather Sans Regular"/>
                          <a:ea typeface="Merriweather Sans Regular"/>
                          <a:cs typeface="Merriweather Sans Regular"/>
                          <a:sym typeface="Merriweather Sans Regular"/>
                        </a:rPr>
                        <a:t>Solar Panels</a:t>
                      </a:r>
                      <a:endParaRPr sz="700">
                        <a:solidFill>
                          <a:schemeClr val="dk2"/>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2"/>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solidFill>
                            <a:schemeClr val="dk1"/>
                          </a:solidFill>
                          <a:latin typeface="Merriweather Sans Regular"/>
                          <a:ea typeface="Merriweather Sans Regular"/>
                          <a:cs typeface="Merriweather Sans Regular"/>
                          <a:sym typeface="Merriweather Sans Regular"/>
                        </a:rPr>
                        <a:t>$15.39</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hMerge="1"/>
                <a:tc gridSpan="2">
                  <a:txBody>
                    <a:bodyPr/>
                    <a:lstStyle/>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Power: 4.2W</a:t>
                      </a:r>
                      <a:endParaRPr sz="800">
                        <a:solidFill>
                          <a:schemeClr val="dk1"/>
                        </a:solidFill>
                        <a:latin typeface="Merriweather Sans Regular"/>
                        <a:ea typeface="Merriweather Sans Regular"/>
                        <a:cs typeface="Merriweather Sans Regular"/>
                        <a:sym typeface="Merriweather Sans Regular"/>
                      </a:endParaRPr>
                    </a:p>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Voltage: 12V</a:t>
                      </a:r>
                      <a:endParaRPr sz="800">
                        <a:solidFill>
                          <a:schemeClr val="dk1"/>
                        </a:solidFill>
                        <a:latin typeface="Merriweather Sans Regular"/>
                        <a:ea typeface="Merriweather Sans Regular"/>
                        <a:cs typeface="Merriweather Sans Regular"/>
                        <a:sym typeface="Merriweather Sans Regular"/>
                      </a:endParaRPr>
                    </a:p>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Operating Current: 0~350mA</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hMerge="1"/>
                <a:tc>
                  <a:txBody>
                    <a:bodyPr/>
                    <a:lstStyle/>
                    <a:p>
                      <a:pPr indent="0" lvl="0" marL="0" rtl="0" algn="ctr">
                        <a:spcBef>
                          <a:spcPts val="0"/>
                        </a:spcBef>
                        <a:spcAft>
                          <a:spcPts val="0"/>
                        </a:spcAft>
                        <a:buNone/>
                      </a:pPr>
                      <a:r>
                        <a:rPr lang="en" sz="800" u="sng">
                          <a:solidFill>
                            <a:schemeClr val="hlink"/>
                          </a:solidFill>
                          <a:latin typeface="Merriweather Sans Regular"/>
                          <a:ea typeface="Merriweather Sans Regular"/>
                          <a:cs typeface="Merriweather Sans Regular"/>
                          <a:sym typeface="Merriweather Sans Regular"/>
                          <a:hlinkClick r:id="rId3"/>
                        </a:rPr>
                        <a:t>Website</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012575">
                <a:tc>
                  <a:txBody>
                    <a:bodyPr/>
                    <a:lstStyle/>
                    <a:p>
                      <a:pPr indent="0" lvl="0" marL="0" rtl="0" algn="r">
                        <a:spcBef>
                          <a:spcPts val="0"/>
                        </a:spcBef>
                        <a:spcAft>
                          <a:spcPts val="0"/>
                        </a:spcAft>
                        <a:buNone/>
                      </a:pPr>
                      <a:r>
                        <a:rPr lang="en" sz="700">
                          <a:solidFill>
                            <a:schemeClr val="dk2"/>
                          </a:solidFill>
                          <a:latin typeface="Merriweather Sans Regular"/>
                          <a:ea typeface="Merriweather Sans Regular"/>
                          <a:cs typeface="Merriweather Sans Regular"/>
                          <a:sym typeface="Merriweather Sans Regular"/>
                        </a:rPr>
                        <a:t>Arduino and Circuit Components</a:t>
                      </a:r>
                      <a:endParaRPr sz="700">
                        <a:solidFill>
                          <a:schemeClr val="dk2"/>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solidFill>
                            <a:schemeClr val="dk1"/>
                          </a:solidFill>
                          <a:latin typeface="Merriweather Sans Regular"/>
                          <a:ea typeface="Merriweather Sans Regular"/>
                          <a:cs typeface="Merriweather Sans Regular"/>
                          <a:sym typeface="Merriweather Sans Regular"/>
                        </a:rPr>
                        <a:t>$20.48</a:t>
                      </a:r>
                      <a:endParaRPr sz="800">
                        <a:solidFill>
                          <a:schemeClr val="dk1"/>
                        </a:solidFill>
                        <a:latin typeface="Merriweather Sans Regular"/>
                        <a:ea typeface="Merriweather Sans Regular"/>
                        <a:cs typeface="Merriweather Sans Regular"/>
                        <a:sym typeface="Merriweather Sans Regular"/>
                      </a:endParaRPr>
                    </a:p>
                    <a:p>
                      <a:pPr indent="0" lvl="0" marL="0" rtl="0" algn="ctr">
                        <a:spcBef>
                          <a:spcPts val="0"/>
                        </a:spcBef>
                        <a:spcAft>
                          <a:spcPts val="0"/>
                        </a:spcAft>
                        <a:buNone/>
                      </a:pPr>
                      <a:r>
                        <a:rPr lang="en" sz="800">
                          <a:solidFill>
                            <a:schemeClr val="dk1"/>
                          </a:solidFill>
                          <a:latin typeface="Merriweather Sans Regular"/>
                          <a:ea typeface="Merriweather Sans Regular"/>
                          <a:cs typeface="Merriweather Sans Regular"/>
                          <a:sym typeface="Merriweather Sans Regular"/>
                        </a:rPr>
                        <a:t>$29.75</a:t>
                      </a:r>
                      <a:endParaRPr sz="800">
                        <a:solidFill>
                          <a:schemeClr val="dk1"/>
                        </a:solidFill>
                        <a:latin typeface="Merriweather Sans Regular"/>
                        <a:ea typeface="Merriweather Sans Regular"/>
                        <a:cs typeface="Merriweather Sans Regular"/>
                        <a:sym typeface="Merriweather Sans Regular"/>
                      </a:endParaRPr>
                    </a:p>
                    <a:p>
                      <a:pPr indent="0" lvl="0" marL="0" rtl="0" algn="ctr">
                        <a:spcBef>
                          <a:spcPts val="0"/>
                        </a:spcBef>
                        <a:spcAft>
                          <a:spcPts val="0"/>
                        </a:spcAft>
                        <a:buNone/>
                      </a:pPr>
                      <a:r>
                        <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hMerge="1"/>
                <a:tc gridSpan="2">
                  <a:txBody>
                    <a:bodyPr/>
                    <a:lstStyle/>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Microcontroller Microchip </a:t>
                      </a:r>
                      <a:endParaRPr sz="800">
                        <a:solidFill>
                          <a:schemeClr val="dk1"/>
                        </a:solidFill>
                        <a:latin typeface="Merriweather Sans Regular"/>
                        <a:ea typeface="Merriweather Sans Regular"/>
                        <a:cs typeface="Merriweather Sans Regular"/>
                        <a:sym typeface="Merriweather Sans Regular"/>
                      </a:endParaRPr>
                    </a:p>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Operating Voltage 5V</a:t>
                      </a:r>
                      <a:endParaRPr sz="800">
                        <a:solidFill>
                          <a:schemeClr val="dk1"/>
                        </a:solidFill>
                        <a:latin typeface="Merriweather Sans Regular"/>
                        <a:ea typeface="Merriweather Sans Regular"/>
                        <a:cs typeface="Merriweather Sans Regular"/>
                        <a:sym typeface="Merriweather Sans Regular"/>
                      </a:endParaRPr>
                    </a:p>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Digital I/O Pins 14</a:t>
                      </a:r>
                      <a:endParaRPr sz="800">
                        <a:solidFill>
                          <a:schemeClr val="dk1"/>
                        </a:solidFill>
                        <a:latin typeface="Merriweather Sans Regular"/>
                        <a:ea typeface="Merriweather Sans Regular"/>
                        <a:cs typeface="Merriweather Sans Regular"/>
                        <a:sym typeface="Merriweather Sans Regular"/>
                      </a:endParaRPr>
                    </a:p>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Analog Input Pins 6</a:t>
                      </a:r>
                      <a:endParaRPr sz="800">
                        <a:solidFill>
                          <a:schemeClr val="dk1"/>
                        </a:solidFill>
                        <a:latin typeface="Merriweather Sans Regular"/>
                        <a:ea typeface="Merriweather Sans Regular"/>
                        <a:cs typeface="Merriweather Sans Regular"/>
                        <a:sym typeface="Merriweather Sans Regular"/>
                      </a:endParaRPr>
                    </a:p>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Flash Memory 32 KB</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hMerge="1"/>
                <a:tc>
                  <a:txBody>
                    <a:bodyPr/>
                    <a:lstStyle/>
                    <a:p>
                      <a:pPr indent="0" lvl="0" marL="0" rtl="0" algn="ctr">
                        <a:spcBef>
                          <a:spcPts val="0"/>
                        </a:spcBef>
                        <a:spcAft>
                          <a:spcPts val="0"/>
                        </a:spcAft>
                        <a:buNone/>
                      </a:pPr>
                      <a:r>
                        <a:rPr lang="en" sz="800" u="sng">
                          <a:solidFill>
                            <a:schemeClr val="hlink"/>
                          </a:solidFill>
                          <a:latin typeface="Merriweather Sans Regular"/>
                          <a:ea typeface="Merriweather Sans Regular"/>
                          <a:cs typeface="Merriweather Sans Regular"/>
                          <a:sym typeface="Merriweather Sans Regular"/>
                          <a:hlinkClick r:id="rId4"/>
                        </a:rPr>
                        <a:t>Website</a:t>
                      </a:r>
                      <a:endParaRPr sz="800">
                        <a:solidFill>
                          <a:schemeClr val="dk1"/>
                        </a:solidFill>
                        <a:latin typeface="Merriweather Sans Regular"/>
                        <a:ea typeface="Merriweather Sans Regular"/>
                        <a:cs typeface="Merriweather Sans Regular"/>
                        <a:sym typeface="Merriweather Sans Regular"/>
                      </a:endParaRPr>
                    </a:p>
                    <a:p>
                      <a:pPr indent="0" lvl="0" marL="0" rtl="0" algn="ctr">
                        <a:spcBef>
                          <a:spcPts val="0"/>
                        </a:spcBef>
                        <a:spcAft>
                          <a:spcPts val="0"/>
                        </a:spcAft>
                        <a:buNone/>
                      </a:pPr>
                      <a:r>
                        <a:rPr lang="en" sz="800" u="sng">
                          <a:solidFill>
                            <a:schemeClr val="hlink"/>
                          </a:solidFill>
                          <a:latin typeface="Merriweather Sans Regular"/>
                          <a:ea typeface="Merriweather Sans Regular"/>
                          <a:cs typeface="Merriweather Sans Regular"/>
                          <a:sym typeface="Merriweather Sans Regular"/>
                          <a:hlinkClick r:id="rId5"/>
                        </a:rPr>
                        <a:t>Alternative</a:t>
                      </a:r>
                      <a:r>
                        <a:rPr lang="en" sz="800">
                          <a:solidFill>
                            <a:schemeClr val="dk1"/>
                          </a:solidFill>
                          <a:latin typeface="Merriweather Sans Regular"/>
                          <a:ea typeface="Merriweather Sans Regular"/>
                          <a:cs typeface="Merriweather Sans Regular"/>
                          <a:sym typeface="Merriweather Sans Regular"/>
                        </a:rPr>
                        <a:t> </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99900">
                <a:tc>
                  <a:txBody>
                    <a:bodyPr/>
                    <a:lstStyle/>
                    <a:p>
                      <a:pPr indent="0" lvl="0" marL="0" rtl="0" algn="r">
                        <a:spcBef>
                          <a:spcPts val="0"/>
                        </a:spcBef>
                        <a:spcAft>
                          <a:spcPts val="0"/>
                        </a:spcAft>
                        <a:buNone/>
                      </a:pPr>
                      <a:r>
                        <a:rPr lang="en" sz="700">
                          <a:solidFill>
                            <a:schemeClr val="dk2"/>
                          </a:solidFill>
                          <a:latin typeface="Merriweather Sans Regular"/>
                          <a:ea typeface="Merriweather Sans Regular"/>
                          <a:cs typeface="Merriweather Sans Regular"/>
                          <a:sym typeface="Merriweather Sans Regular"/>
                        </a:rPr>
                        <a:t>Box Material</a:t>
                      </a:r>
                      <a:endParaRPr sz="700">
                        <a:solidFill>
                          <a:schemeClr val="dk2"/>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solidFill>
                            <a:schemeClr val="dk1"/>
                          </a:solidFill>
                          <a:latin typeface="Merriweather Sans Regular"/>
                          <a:ea typeface="Merriweather Sans Regular"/>
                          <a:cs typeface="Merriweather Sans Regular"/>
                          <a:sym typeface="Merriweather Sans Regular"/>
                        </a:rPr>
                        <a:t>$55.00</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hMerge="1"/>
                <a:tc gridSpan="2">
                  <a:txBody>
                    <a:bodyPr/>
                    <a:lstStyle/>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16.25</a:t>
                      </a:r>
                      <a:r>
                        <a:rPr lang="en" sz="800">
                          <a:solidFill>
                            <a:schemeClr val="dk1"/>
                          </a:solidFill>
                          <a:latin typeface="Merriweather Sans Regular"/>
                          <a:ea typeface="Merriweather Sans Regular"/>
                          <a:cs typeface="Merriweather Sans Regular"/>
                          <a:sym typeface="Merriweather Sans Regular"/>
                        </a:rPr>
                        <a:t> x 14 x 15 inches</a:t>
                      </a:r>
                      <a:endParaRPr sz="800">
                        <a:solidFill>
                          <a:schemeClr val="dk1"/>
                        </a:solidFill>
                        <a:latin typeface="Merriweather Sans Regular"/>
                        <a:ea typeface="Merriweather Sans Regular"/>
                        <a:cs typeface="Merriweather Sans Regular"/>
                        <a:sym typeface="Merriweather Sans Regular"/>
                      </a:endParaRPr>
                    </a:p>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21 LBS</a:t>
                      </a:r>
                      <a:endParaRPr sz="800">
                        <a:solidFill>
                          <a:schemeClr val="dk1"/>
                        </a:solidFill>
                        <a:latin typeface="Merriweather Sans Regular"/>
                        <a:ea typeface="Merriweather Sans Regular"/>
                        <a:cs typeface="Merriweather Sans Regular"/>
                        <a:sym typeface="Merriweather Sans Regular"/>
                      </a:endParaRPr>
                    </a:p>
                    <a:p>
                      <a:pPr indent="-279400" lvl="0" marL="457200" rtl="0" algn="l">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16 Gauge Galvanized Steel</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hMerge="1"/>
                <a:tc>
                  <a:txBody>
                    <a:bodyPr/>
                    <a:lstStyle/>
                    <a:p>
                      <a:pPr indent="0" lvl="0" marL="0" rtl="0" algn="ctr">
                        <a:spcBef>
                          <a:spcPts val="0"/>
                        </a:spcBef>
                        <a:spcAft>
                          <a:spcPts val="0"/>
                        </a:spcAft>
                        <a:buNone/>
                      </a:pPr>
                      <a:r>
                        <a:rPr lang="en" sz="800" u="sng">
                          <a:solidFill>
                            <a:schemeClr val="hlink"/>
                          </a:solidFill>
                          <a:latin typeface="Merriweather Sans Regular"/>
                          <a:ea typeface="Merriweather Sans Regular"/>
                          <a:cs typeface="Merriweather Sans Regular"/>
                          <a:sym typeface="Merriweather Sans Regular"/>
                          <a:hlinkClick r:id="rId6"/>
                        </a:rPr>
                        <a:t>Website</a:t>
                      </a:r>
                      <a:endParaRPr sz="800">
                        <a:solidFill>
                          <a:schemeClr val="dk1"/>
                        </a:solidFill>
                        <a:latin typeface="Merriweather Sans Regular"/>
                        <a:ea typeface="Merriweather Sans Regular"/>
                        <a:cs typeface="Merriweather Sans Regular"/>
                        <a:sym typeface="Merriweather Sans Regular"/>
                      </a:endParaRPr>
                    </a:p>
                    <a:p>
                      <a:pPr indent="0" lvl="0" marL="0" rtl="0" algn="ctr">
                        <a:spcBef>
                          <a:spcPts val="0"/>
                        </a:spcBef>
                        <a:spcAft>
                          <a:spcPts val="0"/>
                        </a:spcAft>
                        <a:buNone/>
                      </a:pPr>
                      <a:r>
                        <a:rPr lang="en" sz="800" u="sng">
                          <a:solidFill>
                            <a:schemeClr val="hlink"/>
                          </a:solidFill>
                          <a:latin typeface="Merriweather Sans Regular"/>
                          <a:ea typeface="Merriweather Sans Regular"/>
                          <a:cs typeface="Merriweather Sans Regular"/>
                          <a:sym typeface="Merriweather Sans Regular"/>
                          <a:hlinkClick r:id="rId7"/>
                        </a:rPr>
                        <a:t>link</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43550">
                <a:tc>
                  <a:txBody>
                    <a:bodyPr/>
                    <a:lstStyle/>
                    <a:p>
                      <a:pPr indent="0" lvl="0" marL="0" rtl="0" algn="r">
                        <a:spcBef>
                          <a:spcPts val="0"/>
                        </a:spcBef>
                        <a:spcAft>
                          <a:spcPts val="0"/>
                        </a:spcAft>
                        <a:buNone/>
                      </a:pPr>
                      <a:r>
                        <a:rPr lang="en" sz="700">
                          <a:solidFill>
                            <a:schemeClr val="dk2"/>
                          </a:solidFill>
                          <a:latin typeface="Merriweather Sans Regular"/>
                          <a:ea typeface="Merriweather Sans Regular"/>
                          <a:cs typeface="Merriweather Sans Regular"/>
                          <a:sym typeface="Merriweather Sans Regular"/>
                        </a:rPr>
                        <a:t>Solenoid Valves</a:t>
                      </a:r>
                      <a:endParaRPr sz="700">
                        <a:solidFill>
                          <a:schemeClr val="dk2"/>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gridSpan="2">
                  <a:txBody>
                    <a:bodyPr/>
                    <a:lstStyle/>
                    <a:p>
                      <a:pPr indent="0" lvl="0" marL="0" rtl="0" algn="ctr">
                        <a:spcBef>
                          <a:spcPts val="0"/>
                        </a:spcBef>
                        <a:spcAft>
                          <a:spcPts val="0"/>
                        </a:spcAft>
                        <a:buNone/>
                      </a:pPr>
                      <a:r>
                        <a:rPr lang="en" sz="800">
                          <a:solidFill>
                            <a:schemeClr val="dk1"/>
                          </a:solidFill>
                          <a:latin typeface="Merriweather Sans Regular"/>
                          <a:ea typeface="Merriweather Sans Regular"/>
                          <a:cs typeface="Merriweather Sans Regular"/>
                          <a:sym typeface="Merriweather Sans Regular"/>
                        </a:rPr>
                        <a:t>$13.78 ea.</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c gridSpan="2">
                  <a:txBody>
                    <a:bodyPr/>
                    <a:lstStyle/>
                    <a:p>
                      <a:pPr indent="-279400" lvl="0" marL="457200" marR="0" rtl="0" algn="l">
                        <a:lnSpc>
                          <a:spcPct val="100000"/>
                        </a:lnSpc>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5V</a:t>
                      </a:r>
                      <a:endParaRPr sz="800">
                        <a:solidFill>
                          <a:schemeClr val="dk1"/>
                        </a:solidFill>
                        <a:latin typeface="Merriweather Sans Regular"/>
                        <a:ea typeface="Merriweather Sans Regular"/>
                        <a:cs typeface="Merriweather Sans Regular"/>
                        <a:sym typeface="Merriweather Sans Regular"/>
                      </a:endParaRPr>
                    </a:p>
                    <a:p>
                      <a:pPr indent="-279400" lvl="0" marL="457200" marR="0" rtl="0" algn="l">
                        <a:lnSpc>
                          <a:spcPct val="100000"/>
                        </a:lnSpc>
                        <a:spcBef>
                          <a:spcPts val="0"/>
                        </a:spcBef>
                        <a:spcAft>
                          <a:spcPts val="0"/>
                        </a:spcAft>
                        <a:buClr>
                          <a:schemeClr val="dk1"/>
                        </a:buClr>
                        <a:buSzPts val="800"/>
                        <a:buFont typeface="Merriweather Sans Regular"/>
                        <a:buChar char="●"/>
                      </a:pPr>
                      <a:r>
                        <a:rPr lang="en" sz="800">
                          <a:solidFill>
                            <a:schemeClr val="dk1"/>
                          </a:solidFill>
                          <a:latin typeface="Merriweather Sans Regular"/>
                          <a:ea typeface="Merriweather Sans Regular"/>
                          <a:cs typeface="Merriweather Sans Regular"/>
                          <a:sym typeface="Merriweather Sans Regular"/>
                        </a:rPr>
                        <a:t>12V</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c>
                  <a:txBody>
                    <a:bodyPr/>
                    <a:lstStyle/>
                    <a:p>
                      <a:pPr indent="0" lvl="0" marL="0" rtl="0" algn="ctr">
                        <a:spcBef>
                          <a:spcPts val="0"/>
                        </a:spcBef>
                        <a:spcAft>
                          <a:spcPts val="0"/>
                        </a:spcAft>
                        <a:buNone/>
                      </a:pPr>
                      <a:r>
                        <a:rPr lang="en" sz="800" u="sng">
                          <a:solidFill>
                            <a:schemeClr val="hlink"/>
                          </a:solidFill>
                          <a:latin typeface="Merriweather Sans Regular"/>
                          <a:ea typeface="Merriweather Sans Regular"/>
                          <a:cs typeface="Merriweather Sans Regular"/>
                          <a:sym typeface="Merriweather Sans Regular"/>
                          <a:hlinkClick r:id="rId8"/>
                        </a:rPr>
                        <a:t>Website</a:t>
                      </a:r>
                      <a:endParaRPr sz="800">
                        <a:solidFill>
                          <a:schemeClr val="dk1"/>
                        </a:solidFill>
                        <a:latin typeface="Merriweather Sans Regular"/>
                        <a:ea typeface="Merriweather Sans Regular"/>
                        <a:cs typeface="Merriweather Sans Regular"/>
                        <a:sym typeface="Merriweather Sans Regular"/>
                      </a:endParaRPr>
                    </a:p>
                    <a:p>
                      <a:pPr indent="0" lvl="0" marL="0" rtl="0" algn="ctr">
                        <a:spcBef>
                          <a:spcPts val="0"/>
                        </a:spcBef>
                        <a:spcAft>
                          <a:spcPts val="0"/>
                        </a:spcAft>
                        <a:buNone/>
                      </a:pPr>
                      <a:r>
                        <a:rPr lang="en" sz="800" u="sng">
                          <a:solidFill>
                            <a:schemeClr val="hlink"/>
                          </a:solidFill>
                          <a:latin typeface="Merriweather Sans Regular"/>
                          <a:ea typeface="Merriweather Sans Regular"/>
                          <a:cs typeface="Merriweather Sans Regular"/>
                          <a:sym typeface="Merriweather Sans Regular"/>
                          <a:hlinkClick r:id="rId9"/>
                        </a:rPr>
                        <a:t>Alternative</a:t>
                      </a:r>
                      <a:endParaRPr sz="800">
                        <a:solidFill>
                          <a:schemeClr val="dk1"/>
                        </a:solidFill>
                        <a:latin typeface="Merriweather Sans Regular"/>
                        <a:ea typeface="Merriweather Sans Regular"/>
                        <a:cs typeface="Merriweather Sans Regular"/>
                        <a:sym typeface="Merriweather Sans Regular"/>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r>
            </a:tbl>
          </a:graphicData>
        </a:graphic>
      </p:graphicFrame>
      <p:pic>
        <p:nvPicPr>
          <p:cNvPr id="281" name="Google Shape;281;p32"/>
          <p:cNvPicPr preferRelativeResize="0"/>
          <p:nvPr/>
        </p:nvPicPr>
        <p:blipFill>
          <a:blip r:embed="rId10">
            <a:alphaModFix/>
          </a:blip>
          <a:stretch>
            <a:fillRect/>
          </a:stretch>
        </p:blipFill>
        <p:spPr>
          <a:xfrm>
            <a:off x="7168888" y="554351"/>
            <a:ext cx="1644825" cy="1671801"/>
          </a:xfrm>
          <a:prstGeom prst="rect">
            <a:avLst/>
          </a:prstGeom>
          <a:noFill/>
          <a:ln cap="flat" cmpd="sng" w="28575">
            <a:solidFill>
              <a:srgbClr val="0F1111"/>
            </a:solidFill>
            <a:prstDash val="solid"/>
            <a:round/>
            <a:headEnd len="sm" w="sm" type="none"/>
            <a:tailEnd len="sm" w="sm" type="none"/>
          </a:ln>
        </p:spPr>
      </p:pic>
      <p:pic>
        <p:nvPicPr>
          <p:cNvPr id="282" name="Google Shape;282;p32"/>
          <p:cNvPicPr preferRelativeResize="0"/>
          <p:nvPr/>
        </p:nvPicPr>
        <p:blipFill>
          <a:blip r:embed="rId11">
            <a:alphaModFix/>
          </a:blip>
          <a:stretch>
            <a:fillRect/>
          </a:stretch>
        </p:blipFill>
        <p:spPr>
          <a:xfrm>
            <a:off x="6918472" y="2495975"/>
            <a:ext cx="2145675" cy="1587800"/>
          </a:xfrm>
          <a:prstGeom prst="rect">
            <a:avLst/>
          </a:prstGeom>
          <a:noFill/>
          <a:ln cap="flat" cmpd="sng" w="28575">
            <a:solidFill>
              <a:srgbClr val="000000"/>
            </a:solidFill>
            <a:prstDash val="solid"/>
            <a:round/>
            <a:headEnd len="sm" w="sm" type="none"/>
            <a:tailEnd len="sm" w="sm" type="none"/>
          </a:ln>
        </p:spPr>
      </p:pic>
      <p:sp>
        <p:nvSpPr>
          <p:cNvPr id="283" name="Google Shape;283;p32"/>
          <p:cNvSpPr txBox="1"/>
          <p:nvPr/>
        </p:nvSpPr>
        <p:spPr>
          <a:xfrm>
            <a:off x="2358725" y="3983775"/>
            <a:ext cx="2330100" cy="663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i="1" lang="en" sz="1900">
                <a:solidFill>
                  <a:schemeClr val="accent1"/>
                </a:solidFill>
                <a:latin typeface="Abril Fatface"/>
                <a:ea typeface="Abril Fatface"/>
                <a:cs typeface="Abril Fatface"/>
                <a:sym typeface="Abril Fatface"/>
              </a:rPr>
              <a:t>Total: ~ 113.92</a:t>
            </a:r>
            <a:endParaRPr i="1" sz="1900">
              <a:solidFill>
                <a:schemeClr val="accent1"/>
              </a:solidFill>
              <a:latin typeface="Abril Fatface"/>
              <a:ea typeface="Abril Fatface"/>
              <a:cs typeface="Abril Fatface"/>
              <a:sym typeface="Abril Fatface"/>
            </a:endParaRPr>
          </a:p>
          <a:p>
            <a:pPr indent="0" lvl="0" marL="0" rtl="0" algn="l">
              <a:spcBef>
                <a:spcPts val="0"/>
              </a:spcBef>
              <a:spcAft>
                <a:spcPts val="0"/>
              </a:spcAft>
              <a:buNone/>
            </a:pPr>
            <a:r>
              <a:t/>
            </a:r>
            <a:endParaRPr>
              <a:latin typeface="Merriweather Sans Regular"/>
              <a:ea typeface="Merriweather Sans Regular"/>
              <a:cs typeface="Merriweather Sans Regular"/>
              <a:sym typeface="Merriweather Sans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idx="4294967295" type="ctrTitle"/>
          </p:nvPr>
        </p:nvSpPr>
        <p:spPr>
          <a:xfrm>
            <a:off x="855300" y="1583350"/>
            <a:ext cx="74334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9600">
                <a:solidFill>
                  <a:schemeClr val="lt1"/>
                </a:solidFill>
              </a:rPr>
              <a:t>DEMO!</a:t>
            </a:r>
            <a:endParaRPr sz="9600">
              <a:solidFill>
                <a:schemeClr val="lt1"/>
              </a:solidFill>
            </a:endParaRPr>
          </a:p>
        </p:txBody>
      </p:sp>
      <p:sp>
        <p:nvSpPr>
          <p:cNvPr id="289" name="Google Shape;289;p33"/>
          <p:cNvSpPr txBox="1"/>
          <p:nvPr>
            <p:ph idx="4294967295" type="subTitle"/>
          </p:nvPr>
        </p:nvSpPr>
        <p:spPr>
          <a:xfrm>
            <a:off x="855300" y="2840054"/>
            <a:ext cx="7433400" cy="7848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a:solidFill>
                  <a:schemeClr val="accent3"/>
                </a:solidFill>
              </a:rPr>
              <a:t>Our product in action.</a:t>
            </a:r>
            <a:endParaRPr>
              <a:solidFill>
                <a:schemeClr val="accent3"/>
              </a:solidFill>
            </a:endParaRPr>
          </a:p>
        </p:txBody>
      </p:sp>
      <p:sp>
        <p:nvSpPr>
          <p:cNvPr id="290" name="Google Shape;290;p3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Meet Our Team!</a:t>
            </a:r>
            <a:endParaRPr/>
          </a:p>
        </p:txBody>
      </p:sp>
      <p:sp>
        <p:nvSpPr>
          <p:cNvPr id="108" name="Google Shape;108;p1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09" name="Google Shape;109;p16"/>
          <p:cNvGrpSpPr/>
          <p:nvPr/>
        </p:nvGrpSpPr>
        <p:grpSpPr>
          <a:xfrm>
            <a:off x="7021250" y="1113512"/>
            <a:ext cx="1494225" cy="2353125"/>
            <a:chOff x="2835025" y="1226575"/>
            <a:chExt cx="1494225" cy="2353125"/>
          </a:xfrm>
        </p:grpSpPr>
        <p:pic>
          <p:nvPicPr>
            <p:cNvPr id="110" name="Google Shape;110;p16"/>
            <p:cNvPicPr preferRelativeResize="0"/>
            <p:nvPr/>
          </p:nvPicPr>
          <p:blipFill rotWithShape="1">
            <a:blip r:embed="rId3">
              <a:alphaModFix/>
            </a:blip>
            <a:srcRect b="0" l="2006" r="1996" t="0"/>
            <a:stretch/>
          </p:blipFill>
          <p:spPr>
            <a:xfrm>
              <a:off x="2835025" y="1226575"/>
              <a:ext cx="1489200" cy="1489200"/>
            </a:xfrm>
            <a:prstGeom prst="ellipse">
              <a:avLst/>
            </a:prstGeom>
            <a:noFill/>
            <a:ln>
              <a:noFill/>
            </a:ln>
          </p:spPr>
        </p:pic>
        <p:sp>
          <p:nvSpPr>
            <p:cNvPr id="111" name="Google Shape;111;p16"/>
            <p:cNvSpPr txBox="1"/>
            <p:nvPr/>
          </p:nvSpPr>
          <p:spPr>
            <a:xfrm>
              <a:off x="2840050" y="28456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Merriweather Sans"/>
                  <a:ea typeface="Merriweather Sans"/>
                  <a:cs typeface="Merriweather Sans"/>
                  <a:sym typeface="Merriweather Sans"/>
                </a:rPr>
                <a:t>Geetika Vedula</a:t>
              </a:r>
              <a:br>
                <a:rPr lang="en">
                  <a:latin typeface="Merriweather Sans"/>
                  <a:ea typeface="Merriweather Sans"/>
                  <a:cs typeface="Merriweather Sans"/>
                  <a:sym typeface="Merriweather Sans"/>
                </a:rPr>
              </a:br>
              <a:r>
                <a:rPr lang="en" sz="800">
                  <a:solidFill>
                    <a:schemeClr val="dk2"/>
                  </a:solidFill>
                  <a:latin typeface="Merriweather Sans"/>
                  <a:ea typeface="Merriweather Sans"/>
                  <a:cs typeface="Merriweather Sans"/>
                  <a:sym typeface="Merriweather Sans"/>
                </a:rPr>
                <a:t>Computer Engineering</a:t>
              </a:r>
              <a:endParaRPr sz="900">
                <a:solidFill>
                  <a:schemeClr val="dk2"/>
                </a:solidFill>
                <a:latin typeface="Merriweather Sans"/>
                <a:ea typeface="Merriweather Sans"/>
                <a:cs typeface="Merriweather Sans"/>
                <a:sym typeface="Merriweather Sans"/>
              </a:endParaRPr>
            </a:p>
            <a:p>
              <a:pPr indent="-285750" lvl="0" marL="457200" rtl="0" algn="l">
                <a:spcBef>
                  <a:spcPts val="600"/>
                </a:spcBef>
                <a:spcAft>
                  <a:spcPts val="0"/>
                </a:spcAft>
                <a:buClr>
                  <a:schemeClr val="dk1"/>
                </a:buClr>
                <a:buSzPts val="900"/>
                <a:buFont typeface="Pontano Sans"/>
                <a:buChar char="⊷"/>
              </a:pPr>
              <a:r>
                <a:rPr lang="en" sz="900">
                  <a:solidFill>
                    <a:schemeClr val="dk2"/>
                  </a:solidFill>
                  <a:latin typeface="Merriweather Sans"/>
                  <a:ea typeface="Merriweather Sans"/>
                  <a:cs typeface="Merriweather Sans"/>
                  <a:sym typeface="Merriweather Sans"/>
                </a:rPr>
                <a:t>Sophomore</a:t>
              </a:r>
              <a:endParaRPr sz="900">
                <a:solidFill>
                  <a:schemeClr val="dk2"/>
                </a:solidFill>
                <a:latin typeface="Merriweather Sans"/>
                <a:ea typeface="Merriweather Sans"/>
                <a:cs typeface="Merriweather Sans"/>
                <a:sym typeface="Merriweather Sans"/>
              </a:endParaRPr>
            </a:p>
            <a:p>
              <a:pPr indent="-285750" lvl="0" marL="457200" rtl="0" algn="l">
                <a:spcBef>
                  <a:spcPts val="0"/>
                </a:spcBef>
                <a:spcAft>
                  <a:spcPts val="0"/>
                </a:spcAft>
                <a:buClr>
                  <a:schemeClr val="dk1"/>
                </a:buClr>
                <a:buSzPts val="900"/>
                <a:buFont typeface="Pontano Sans"/>
                <a:buChar char="⊷"/>
              </a:pPr>
              <a:r>
                <a:rPr lang="en" sz="900">
                  <a:solidFill>
                    <a:schemeClr val="dk2"/>
                  </a:solidFill>
                  <a:latin typeface="Merriweather Sans"/>
                  <a:ea typeface="Merriweather Sans"/>
                  <a:cs typeface="Merriweather Sans"/>
                  <a:sym typeface="Merriweather Sans"/>
                </a:rPr>
                <a:t>Interested in UI/UX Design, Machine Learning, and Circuitry</a:t>
              </a:r>
              <a:endParaRPr sz="900">
                <a:solidFill>
                  <a:schemeClr val="dk2"/>
                </a:solidFill>
                <a:latin typeface="Merriweather Sans"/>
                <a:ea typeface="Merriweather Sans"/>
                <a:cs typeface="Merriweather Sans"/>
                <a:sym typeface="Merriweather Sans"/>
              </a:endParaRPr>
            </a:p>
            <a:p>
              <a:pPr indent="0" lvl="0" marL="0" rtl="0" algn="ctr">
                <a:spcBef>
                  <a:spcPts val="0"/>
                </a:spcBef>
                <a:spcAft>
                  <a:spcPts val="0"/>
                </a:spcAft>
                <a:buNone/>
              </a:pPr>
              <a:r>
                <a:t/>
              </a:r>
              <a:endParaRPr sz="900">
                <a:solidFill>
                  <a:schemeClr val="dk2"/>
                </a:solidFill>
                <a:latin typeface="Merriweather Sans"/>
                <a:ea typeface="Merriweather Sans"/>
                <a:cs typeface="Merriweather Sans"/>
                <a:sym typeface="Merriweather Sans"/>
              </a:endParaRPr>
            </a:p>
            <a:p>
              <a:pPr indent="0" lvl="0" marL="0" rtl="0" algn="ctr">
                <a:spcBef>
                  <a:spcPts val="400"/>
                </a:spcBef>
                <a:spcAft>
                  <a:spcPts val="400"/>
                </a:spcAft>
                <a:buNone/>
              </a:pPr>
              <a:r>
                <a:t/>
              </a:r>
              <a:endParaRPr>
                <a:latin typeface="Merriweather Sans"/>
                <a:ea typeface="Merriweather Sans"/>
                <a:cs typeface="Merriweather Sans"/>
                <a:sym typeface="Merriweather Sans"/>
              </a:endParaRPr>
            </a:p>
          </p:txBody>
        </p:sp>
      </p:grpSp>
      <p:grpSp>
        <p:nvGrpSpPr>
          <p:cNvPr id="112" name="Google Shape;112;p16"/>
          <p:cNvGrpSpPr/>
          <p:nvPr/>
        </p:nvGrpSpPr>
        <p:grpSpPr>
          <a:xfrm>
            <a:off x="4978263" y="1113525"/>
            <a:ext cx="1494225" cy="2353125"/>
            <a:chOff x="4814750" y="1226575"/>
            <a:chExt cx="1494225" cy="2353125"/>
          </a:xfrm>
        </p:grpSpPr>
        <p:pic>
          <p:nvPicPr>
            <p:cNvPr id="113" name="Google Shape;113;p16"/>
            <p:cNvPicPr preferRelativeResize="0"/>
            <p:nvPr/>
          </p:nvPicPr>
          <p:blipFill rotWithShape="1">
            <a:blip r:embed="rId4">
              <a:alphaModFix/>
            </a:blip>
            <a:srcRect b="0" l="1047" r="1047" t="0"/>
            <a:stretch/>
          </p:blipFill>
          <p:spPr>
            <a:xfrm>
              <a:off x="4814750" y="1226575"/>
              <a:ext cx="1489200" cy="1489200"/>
            </a:xfrm>
            <a:prstGeom prst="ellipse">
              <a:avLst/>
            </a:prstGeom>
            <a:noFill/>
            <a:ln>
              <a:noFill/>
            </a:ln>
          </p:spPr>
        </p:pic>
        <p:sp>
          <p:nvSpPr>
            <p:cNvPr id="114" name="Google Shape;114;p16"/>
            <p:cNvSpPr txBox="1"/>
            <p:nvPr/>
          </p:nvSpPr>
          <p:spPr>
            <a:xfrm>
              <a:off x="4819775" y="28456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Merriweather Sans"/>
                  <a:ea typeface="Merriweather Sans"/>
                  <a:cs typeface="Merriweather Sans"/>
                  <a:sym typeface="Merriweather Sans"/>
                </a:rPr>
                <a:t>Gabriela Saenz</a:t>
              </a:r>
              <a:br>
                <a:rPr lang="en">
                  <a:latin typeface="Merriweather Sans"/>
                  <a:ea typeface="Merriweather Sans"/>
                  <a:cs typeface="Merriweather Sans"/>
                  <a:sym typeface="Merriweather Sans"/>
                </a:rPr>
              </a:br>
              <a:r>
                <a:rPr lang="en" sz="800">
                  <a:solidFill>
                    <a:schemeClr val="dk2"/>
                  </a:solidFill>
                  <a:latin typeface="Merriweather Sans"/>
                  <a:ea typeface="Merriweather Sans"/>
                  <a:cs typeface="Merriweather Sans"/>
                  <a:sym typeface="Merriweather Sans"/>
                </a:rPr>
                <a:t>Computer Science</a:t>
              </a:r>
              <a:endParaRPr sz="800">
                <a:solidFill>
                  <a:schemeClr val="dk2"/>
                </a:solidFill>
                <a:latin typeface="Merriweather Sans"/>
                <a:ea typeface="Merriweather Sans"/>
                <a:cs typeface="Merriweather Sans"/>
                <a:sym typeface="Merriweather Sans"/>
              </a:endParaRPr>
            </a:p>
            <a:p>
              <a:pPr indent="-285750" lvl="0" marL="457200" rtl="0" algn="l">
                <a:spcBef>
                  <a:spcPts val="600"/>
                </a:spcBef>
                <a:spcAft>
                  <a:spcPts val="0"/>
                </a:spcAft>
                <a:buClr>
                  <a:schemeClr val="dk1"/>
                </a:buClr>
                <a:buSzPts val="900"/>
                <a:buFont typeface="Pontano Sans"/>
                <a:buChar char="⊷"/>
              </a:pPr>
              <a:r>
                <a:rPr lang="en" sz="900">
                  <a:solidFill>
                    <a:schemeClr val="dk2"/>
                  </a:solidFill>
                  <a:latin typeface="Merriweather Sans"/>
                  <a:ea typeface="Merriweather Sans"/>
                  <a:cs typeface="Merriweather Sans"/>
                  <a:sym typeface="Merriweather Sans"/>
                </a:rPr>
                <a:t>Sophomore</a:t>
              </a:r>
              <a:endParaRPr sz="900">
                <a:solidFill>
                  <a:schemeClr val="dk2"/>
                </a:solidFill>
                <a:latin typeface="Merriweather Sans"/>
                <a:ea typeface="Merriweather Sans"/>
                <a:cs typeface="Merriweather Sans"/>
                <a:sym typeface="Merriweather Sans"/>
              </a:endParaRPr>
            </a:p>
            <a:p>
              <a:pPr indent="-285750" lvl="0" marL="457200" rtl="0" algn="l">
                <a:spcBef>
                  <a:spcPts val="0"/>
                </a:spcBef>
                <a:spcAft>
                  <a:spcPts val="0"/>
                </a:spcAft>
                <a:buClr>
                  <a:schemeClr val="dk1"/>
                </a:buClr>
                <a:buSzPts val="900"/>
                <a:buFont typeface="Pontano Sans"/>
                <a:buChar char="⊷"/>
              </a:pPr>
              <a:r>
                <a:rPr lang="en" sz="900">
                  <a:solidFill>
                    <a:schemeClr val="dk2"/>
                  </a:solidFill>
                  <a:latin typeface="Merriweather Sans"/>
                  <a:ea typeface="Merriweather Sans"/>
                  <a:cs typeface="Merriweather Sans"/>
                  <a:sym typeface="Merriweather Sans"/>
                </a:rPr>
                <a:t>Interested in Artificial Intelligence, Web Development, and UI/UX Design</a:t>
              </a:r>
              <a:endParaRPr sz="900">
                <a:solidFill>
                  <a:schemeClr val="dk2"/>
                </a:solidFill>
                <a:latin typeface="Merriweather Sans"/>
                <a:ea typeface="Merriweather Sans"/>
                <a:cs typeface="Merriweather Sans"/>
                <a:sym typeface="Merriweather Sans"/>
              </a:endParaRPr>
            </a:p>
            <a:p>
              <a:pPr indent="0" lvl="0" marL="0" rtl="0" algn="ctr">
                <a:spcBef>
                  <a:spcPts val="0"/>
                </a:spcBef>
                <a:spcAft>
                  <a:spcPts val="400"/>
                </a:spcAft>
                <a:buNone/>
              </a:pPr>
              <a:r>
                <a:t/>
              </a:r>
              <a:endParaRPr>
                <a:latin typeface="Merriweather Sans"/>
                <a:ea typeface="Merriweather Sans"/>
                <a:cs typeface="Merriweather Sans"/>
                <a:sym typeface="Merriweather Sans"/>
              </a:endParaRPr>
            </a:p>
          </p:txBody>
        </p:sp>
      </p:grpSp>
      <p:grpSp>
        <p:nvGrpSpPr>
          <p:cNvPr id="115" name="Google Shape;115;p16"/>
          <p:cNvGrpSpPr/>
          <p:nvPr/>
        </p:nvGrpSpPr>
        <p:grpSpPr>
          <a:xfrm>
            <a:off x="784500" y="1113512"/>
            <a:ext cx="1494225" cy="2353125"/>
            <a:chOff x="6794475" y="1226575"/>
            <a:chExt cx="1494225" cy="2353125"/>
          </a:xfrm>
        </p:grpSpPr>
        <p:sp>
          <p:nvSpPr>
            <p:cNvPr id="116" name="Google Shape;116;p16"/>
            <p:cNvSpPr txBox="1"/>
            <p:nvPr/>
          </p:nvSpPr>
          <p:spPr>
            <a:xfrm>
              <a:off x="6799500" y="28456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Merriweather Sans"/>
                  <a:ea typeface="Merriweather Sans"/>
                  <a:cs typeface="Merriweather Sans"/>
                  <a:sym typeface="Merriweather Sans"/>
                </a:rPr>
                <a:t>Aishani De Sirkar</a:t>
              </a:r>
              <a:br>
                <a:rPr lang="en">
                  <a:latin typeface="Merriweather Sans"/>
                  <a:ea typeface="Merriweather Sans"/>
                  <a:cs typeface="Merriweather Sans"/>
                  <a:sym typeface="Merriweather Sans"/>
                </a:rPr>
              </a:br>
              <a:r>
                <a:rPr lang="en" sz="800">
                  <a:solidFill>
                    <a:schemeClr val="dk2"/>
                  </a:solidFill>
                  <a:latin typeface="Merriweather Sans"/>
                  <a:ea typeface="Merriweather Sans"/>
                  <a:cs typeface="Merriweather Sans"/>
                  <a:sym typeface="Merriweather Sans"/>
                </a:rPr>
                <a:t>Computer Science</a:t>
              </a:r>
              <a:endParaRPr sz="800">
                <a:solidFill>
                  <a:schemeClr val="dk2"/>
                </a:solidFill>
                <a:latin typeface="Merriweather Sans"/>
                <a:ea typeface="Merriweather Sans"/>
                <a:cs typeface="Merriweather Sans"/>
                <a:sym typeface="Merriweather Sans"/>
              </a:endParaRPr>
            </a:p>
            <a:p>
              <a:pPr indent="-285750" lvl="0" marL="457200" rtl="0" algn="l">
                <a:spcBef>
                  <a:spcPts val="600"/>
                </a:spcBef>
                <a:spcAft>
                  <a:spcPts val="0"/>
                </a:spcAft>
                <a:buClr>
                  <a:schemeClr val="dk2"/>
                </a:buClr>
                <a:buSzPts val="900"/>
                <a:buFont typeface="Merriweather Sans"/>
                <a:buChar char="⊷"/>
              </a:pPr>
              <a:r>
                <a:rPr lang="en" sz="900">
                  <a:solidFill>
                    <a:schemeClr val="dk2"/>
                  </a:solidFill>
                  <a:latin typeface="Merriweather Sans"/>
                  <a:ea typeface="Merriweather Sans"/>
                  <a:cs typeface="Merriweather Sans"/>
                  <a:sym typeface="Merriweather Sans"/>
                </a:rPr>
                <a:t>Computer Science</a:t>
              </a:r>
              <a:endParaRPr sz="900">
                <a:solidFill>
                  <a:schemeClr val="dk2"/>
                </a:solidFill>
                <a:latin typeface="Merriweather Sans"/>
                <a:ea typeface="Merriweather Sans"/>
                <a:cs typeface="Merriweather Sans"/>
                <a:sym typeface="Merriweather Sans"/>
              </a:endParaRPr>
            </a:p>
            <a:p>
              <a:pPr indent="-285750" lvl="0" marL="457200" rtl="0" algn="l">
                <a:spcBef>
                  <a:spcPts val="0"/>
                </a:spcBef>
                <a:spcAft>
                  <a:spcPts val="0"/>
                </a:spcAft>
                <a:buClr>
                  <a:schemeClr val="dk2"/>
                </a:buClr>
                <a:buSzPts val="900"/>
                <a:buFont typeface="Merriweather Sans"/>
                <a:buChar char="⊷"/>
              </a:pPr>
              <a:r>
                <a:rPr lang="en" sz="900">
                  <a:solidFill>
                    <a:schemeClr val="dk2"/>
                  </a:solidFill>
                  <a:latin typeface="Merriweather Sans"/>
                  <a:ea typeface="Merriweather Sans"/>
                  <a:cs typeface="Merriweather Sans"/>
                  <a:sym typeface="Merriweather Sans"/>
                </a:rPr>
                <a:t>Junior</a:t>
              </a:r>
              <a:endParaRPr sz="900">
                <a:solidFill>
                  <a:schemeClr val="dk2"/>
                </a:solidFill>
                <a:latin typeface="Merriweather Sans"/>
                <a:ea typeface="Merriweather Sans"/>
                <a:cs typeface="Merriweather Sans"/>
                <a:sym typeface="Merriweather Sans"/>
              </a:endParaRPr>
            </a:p>
            <a:p>
              <a:pPr indent="-285750" lvl="0" marL="457200" rtl="0" algn="l">
                <a:spcBef>
                  <a:spcPts val="0"/>
                </a:spcBef>
                <a:spcAft>
                  <a:spcPts val="0"/>
                </a:spcAft>
                <a:buClr>
                  <a:schemeClr val="dk2"/>
                </a:buClr>
                <a:buSzPts val="900"/>
                <a:buFont typeface="Merriweather Sans"/>
                <a:buChar char="⊷"/>
              </a:pPr>
              <a:r>
                <a:rPr lang="en" sz="900">
                  <a:solidFill>
                    <a:schemeClr val="dk2"/>
                  </a:solidFill>
                  <a:latin typeface="Merriweather Sans"/>
                  <a:ea typeface="Merriweather Sans"/>
                  <a:cs typeface="Merriweather Sans"/>
                  <a:sym typeface="Merriweather Sans"/>
                </a:rPr>
                <a:t>Interested in Web Development, Cloud Computing, and Cybersecurity</a:t>
              </a:r>
              <a:endParaRPr sz="900">
                <a:solidFill>
                  <a:schemeClr val="dk2"/>
                </a:solidFill>
                <a:latin typeface="Merriweather Sans"/>
                <a:ea typeface="Merriweather Sans"/>
                <a:cs typeface="Merriweather Sans"/>
                <a:sym typeface="Merriweather Sans"/>
              </a:endParaRPr>
            </a:p>
            <a:p>
              <a:pPr indent="0" lvl="0" marL="0" rtl="0" algn="ctr">
                <a:spcBef>
                  <a:spcPts val="0"/>
                </a:spcBef>
                <a:spcAft>
                  <a:spcPts val="400"/>
                </a:spcAft>
                <a:buNone/>
              </a:pPr>
              <a:r>
                <a:t/>
              </a:r>
              <a:endParaRPr sz="900">
                <a:solidFill>
                  <a:srgbClr val="9E9E9E"/>
                </a:solidFill>
                <a:latin typeface="Merriweather"/>
                <a:ea typeface="Merriweather"/>
                <a:cs typeface="Merriweather"/>
                <a:sym typeface="Merriweather"/>
              </a:endParaRPr>
            </a:p>
          </p:txBody>
        </p:sp>
        <p:pic>
          <p:nvPicPr>
            <p:cNvPr id="117" name="Google Shape;117;p16"/>
            <p:cNvPicPr preferRelativeResize="0"/>
            <p:nvPr/>
          </p:nvPicPr>
          <p:blipFill rotWithShape="1">
            <a:blip r:embed="rId5">
              <a:alphaModFix/>
            </a:blip>
            <a:srcRect b="20692" l="17399" r="19100" t="6601"/>
            <a:stretch/>
          </p:blipFill>
          <p:spPr>
            <a:xfrm>
              <a:off x="6794475" y="1226575"/>
              <a:ext cx="1489200" cy="1489200"/>
            </a:xfrm>
            <a:prstGeom prst="ellipse">
              <a:avLst/>
            </a:prstGeom>
            <a:noFill/>
            <a:ln>
              <a:noFill/>
            </a:ln>
          </p:spPr>
        </p:pic>
      </p:grpSp>
      <p:grpSp>
        <p:nvGrpSpPr>
          <p:cNvPr id="118" name="Google Shape;118;p16"/>
          <p:cNvGrpSpPr/>
          <p:nvPr/>
        </p:nvGrpSpPr>
        <p:grpSpPr>
          <a:xfrm>
            <a:off x="2935288" y="1113513"/>
            <a:ext cx="1494225" cy="2353125"/>
            <a:chOff x="855300" y="1226575"/>
            <a:chExt cx="1494225" cy="2353125"/>
          </a:xfrm>
        </p:grpSpPr>
        <p:sp>
          <p:nvSpPr>
            <p:cNvPr id="119" name="Google Shape;119;p16"/>
            <p:cNvSpPr txBox="1"/>
            <p:nvPr/>
          </p:nvSpPr>
          <p:spPr>
            <a:xfrm>
              <a:off x="860325" y="28456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Merriweather Sans"/>
                  <a:ea typeface="Merriweather Sans"/>
                  <a:cs typeface="Merriweather Sans"/>
                  <a:sym typeface="Merriweather Sans"/>
                </a:rPr>
                <a:t>Sarah Tao</a:t>
              </a:r>
              <a:br>
                <a:rPr lang="en">
                  <a:latin typeface="Merriweather Sans"/>
                  <a:ea typeface="Merriweather Sans"/>
                  <a:cs typeface="Merriweather Sans"/>
                  <a:sym typeface="Merriweather Sans"/>
                </a:rPr>
              </a:br>
              <a:r>
                <a:rPr lang="en" sz="800">
                  <a:solidFill>
                    <a:schemeClr val="dk2"/>
                  </a:solidFill>
                  <a:latin typeface="Merriweather Sans"/>
                  <a:ea typeface="Merriweather Sans"/>
                  <a:cs typeface="Merriweather Sans"/>
                  <a:sym typeface="Merriweather Sans"/>
                </a:rPr>
                <a:t>Electrical Engineering</a:t>
              </a:r>
              <a:endParaRPr sz="800">
                <a:solidFill>
                  <a:schemeClr val="dk2"/>
                </a:solidFill>
                <a:latin typeface="Merriweather Sans"/>
                <a:ea typeface="Merriweather Sans"/>
                <a:cs typeface="Merriweather Sans"/>
                <a:sym typeface="Merriweather Sans"/>
              </a:endParaRPr>
            </a:p>
            <a:p>
              <a:pPr indent="-285750" lvl="0" marL="457200" rtl="0" algn="l">
                <a:spcBef>
                  <a:spcPts val="600"/>
                </a:spcBef>
                <a:spcAft>
                  <a:spcPts val="0"/>
                </a:spcAft>
                <a:buClr>
                  <a:schemeClr val="dk2"/>
                </a:buClr>
                <a:buSzPts val="900"/>
                <a:buFont typeface="Merriweather Sans"/>
                <a:buChar char="⊷"/>
              </a:pPr>
              <a:r>
                <a:rPr lang="en" sz="900">
                  <a:solidFill>
                    <a:schemeClr val="dk2"/>
                  </a:solidFill>
                  <a:latin typeface="Merriweather Sans"/>
                  <a:ea typeface="Merriweather Sans"/>
                  <a:cs typeface="Merriweather Sans"/>
                  <a:sym typeface="Merriweather Sans"/>
                </a:rPr>
                <a:t>Electrical Engineering</a:t>
              </a:r>
              <a:endParaRPr sz="900">
                <a:solidFill>
                  <a:schemeClr val="dk2"/>
                </a:solidFill>
                <a:latin typeface="Merriweather Sans"/>
                <a:ea typeface="Merriweather Sans"/>
                <a:cs typeface="Merriweather Sans"/>
                <a:sym typeface="Merriweather Sans"/>
              </a:endParaRPr>
            </a:p>
            <a:p>
              <a:pPr indent="-285750" lvl="0" marL="457200" rtl="0" algn="l">
                <a:spcBef>
                  <a:spcPts val="0"/>
                </a:spcBef>
                <a:spcAft>
                  <a:spcPts val="0"/>
                </a:spcAft>
                <a:buClr>
                  <a:schemeClr val="dk2"/>
                </a:buClr>
                <a:buSzPts val="900"/>
                <a:buFont typeface="Merriweather Sans"/>
                <a:buChar char="⊷"/>
              </a:pPr>
              <a:r>
                <a:rPr lang="en" sz="900">
                  <a:solidFill>
                    <a:schemeClr val="dk2"/>
                  </a:solidFill>
                  <a:latin typeface="Merriweather Sans"/>
                  <a:ea typeface="Merriweather Sans"/>
                  <a:cs typeface="Merriweather Sans"/>
                  <a:sym typeface="Merriweather Sans"/>
                </a:rPr>
                <a:t>Sophomore</a:t>
              </a:r>
              <a:endParaRPr sz="900">
                <a:solidFill>
                  <a:schemeClr val="dk2"/>
                </a:solidFill>
                <a:latin typeface="Merriweather Sans"/>
                <a:ea typeface="Merriweather Sans"/>
                <a:cs typeface="Merriweather Sans"/>
                <a:sym typeface="Merriweather Sans"/>
              </a:endParaRPr>
            </a:p>
            <a:p>
              <a:pPr indent="-285750" lvl="0" marL="457200" rtl="0" algn="l">
                <a:spcBef>
                  <a:spcPts val="0"/>
                </a:spcBef>
                <a:spcAft>
                  <a:spcPts val="0"/>
                </a:spcAft>
                <a:buClr>
                  <a:schemeClr val="dk2"/>
                </a:buClr>
                <a:buSzPts val="900"/>
                <a:buFont typeface="Merriweather Sans"/>
                <a:buChar char="⊷"/>
              </a:pPr>
              <a:r>
                <a:rPr lang="en" sz="900">
                  <a:solidFill>
                    <a:schemeClr val="dk2"/>
                  </a:solidFill>
                  <a:latin typeface="Merriweather Sans"/>
                  <a:ea typeface="Merriweather Sans"/>
                  <a:cs typeface="Merriweather Sans"/>
                  <a:sym typeface="Merriweather Sans"/>
                </a:rPr>
                <a:t>Interested in power, robotics  and aerospace</a:t>
              </a:r>
              <a:endParaRPr sz="900">
                <a:solidFill>
                  <a:schemeClr val="dk2"/>
                </a:solidFill>
                <a:latin typeface="Merriweather Sans"/>
                <a:ea typeface="Merriweather Sans"/>
                <a:cs typeface="Merriweather Sans"/>
                <a:sym typeface="Merriweather Sans"/>
              </a:endParaRPr>
            </a:p>
            <a:p>
              <a:pPr indent="0" lvl="0" marL="0" rtl="0" algn="ctr">
                <a:spcBef>
                  <a:spcPts val="0"/>
                </a:spcBef>
                <a:spcAft>
                  <a:spcPts val="400"/>
                </a:spcAft>
                <a:buNone/>
              </a:pPr>
              <a:r>
                <a:t/>
              </a:r>
              <a:endParaRPr>
                <a:latin typeface="Merriweather Sans"/>
                <a:ea typeface="Merriweather Sans"/>
                <a:cs typeface="Merriweather Sans"/>
                <a:sym typeface="Merriweather Sans"/>
              </a:endParaRPr>
            </a:p>
          </p:txBody>
        </p:sp>
        <p:pic>
          <p:nvPicPr>
            <p:cNvPr id="120" name="Google Shape;120;p16"/>
            <p:cNvPicPr preferRelativeResize="0"/>
            <p:nvPr/>
          </p:nvPicPr>
          <p:blipFill>
            <a:blip r:embed="rId6">
              <a:alphaModFix/>
            </a:blip>
            <a:stretch>
              <a:fillRect/>
            </a:stretch>
          </p:blipFill>
          <p:spPr>
            <a:xfrm>
              <a:off x="855300" y="1226575"/>
              <a:ext cx="1489200" cy="1489200"/>
            </a:xfrm>
            <a:prstGeom prst="ellipse">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idx="4294967295" type="ctrTitle"/>
          </p:nvPr>
        </p:nvSpPr>
        <p:spPr>
          <a:xfrm>
            <a:off x="672750" y="96625"/>
            <a:ext cx="7584900" cy="870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Brain Box 3D Model</a:t>
            </a:r>
            <a:endParaRPr>
              <a:solidFill>
                <a:schemeClr val="lt1"/>
              </a:solidFill>
            </a:endParaRPr>
          </a:p>
        </p:txBody>
      </p:sp>
      <p:sp>
        <p:nvSpPr>
          <p:cNvPr id="296" name="Google Shape;296;p3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descr="SWE Match 05/07/2021" id="297" name="Google Shape;297;p34" title="SWE Match Presentation">
            <a:hlinkClick r:id="rId3"/>
          </p:cNvPr>
          <p:cNvPicPr preferRelativeResize="0"/>
          <p:nvPr/>
        </p:nvPicPr>
        <p:blipFill>
          <a:blip r:embed="rId4">
            <a:alphaModFix/>
          </a:blip>
          <a:stretch>
            <a:fillRect/>
          </a:stretch>
        </p:blipFill>
        <p:spPr>
          <a:xfrm>
            <a:off x="1924175" y="846700"/>
            <a:ext cx="4883725" cy="366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ph idx="4294967295" type="body"/>
          </p:nvPr>
        </p:nvSpPr>
        <p:spPr>
          <a:xfrm>
            <a:off x="1389950" y="373575"/>
            <a:ext cx="2771100" cy="43962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3600">
                <a:latin typeface="Abril Fatface"/>
                <a:ea typeface="Abril Fatface"/>
                <a:cs typeface="Abril Fatface"/>
                <a:sym typeface="Abril Fatface"/>
              </a:rPr>
              <a:t>Mobile</a:t>
            </a:r>
            <a:r>
              <a:rPr lang="en" sz="3600">
                <a:latin typeface="Abril Fatface"/>
                <a:ea typeface="Abril Fatface"/>
                <a:cs typeface="Abril Fatface"/>
                <a:sym typeface="Abril Fatface"/>
              </a:rPr>
              <a:t> App</a:t>
            </a:r>
            <a:endParaRPr sz="3600">
              <a:latin typeface="Abril Fatface"/>
              <a:ea typeface="Abril Fatface"/>
              <a:cs typeface="Abril Fatface"/>
              <a:sym typeface="Abril Fatface"/>
            </a:endParaRPr>
          </a:p>
          <a:p>
            <a:pPr indent="0" lvl="0" marL="0" rtl="0" algn="l">
              <a:spcBef>
                <a:spcPts val="800"/>
              </a:spcBef>
              <a:spcAft>
                <a:spcPts val="0"/>
              </a:spcAft>
              <a:buNone/>
            </a:pPr>
            <a:r>
              <a:rPr lang="en" sz="1400"/>
              <a:t>Built for user convenience. </a:t>
            </a:r>
            <a:endParaRPr sz="1400"/>
          </a:p>
          <a:p>
            <a:pPr indent="0" lvl="0" marL="0" rtl="0" algn="l">
              <a:spcBef>
                <a:spcPts val="800"/>
              </a:spcBef>
              <a:spcAft>
                <a:spcPts val="800"/>
              </a:spcAft>
              <a:buNone/>
            </a:pPr>
            <a:r>
              <a:rPr lang="en" sz="1400"/>
              <a:t>Water Controls make the system automated, controlling the valves right from the user’s phone.</a:t>
            </a:r>
            <a:endParaRPr sz="1400"/>
          </a:p>
        </p:txBody>
      </p:sp>
      <p:sp>
        <p:nvSpPr>
          <p:cNvPr id="303" name="Google Shape;303;p3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04" name="Google Shape;304;p35"/>
          <p:cNvGrpSpPr/>
          <p:nvPr/>
        </p:nvGrpSpPr>
        <p:grpSpPr>
          <a:xfrm>
            <a:off x="5124600" y="373572"/>
            <a:ext cx="2119546" cy="4396359"/>
            <a:chOff x="2547150" y="238125"/>
            <a:chExt cx="2525675" cy="5238750"/>
          </a:xfrm>
        </p:grpSpPr>
        <p:sp>
          <p:nvSpPr>
            <p:cNvPr id="305" name="Google Shape;305;p35"/>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9" name="Google Shape;309;p35"/>
          <p:cNvPicPr preferRelativeResize="0"/>
          <p:nvPr/>
        </p:nvPicPr>
        <p:blipFill rotWithShape="1">
          <a:blip r:embed="rId3">
            <a:alphaModFix/>
          </a:blip>
          <a:srcRect b="7511" l="0" r="0" t="7511"/>
          <a:stretch/>
        </p:blipFill>
        <p:spPr>
          <a:xfrm>
            <a:off x="5170925" y="756087"/>
            <a:ext cx="2025525" cy="3631748"/>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5" name="Google Shape;315;p36"/>
          <p:cNvSpPr txBox="1"/>
          <p:nvPr/>
        </p:nvSpPr>
        <p:spPr>
          <a:xfrm>
            <a:off x="2763100" y="241950"/>
            <a:ext cx="3617700" cy="51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2400">
                <a:solidFill>
                  <a:schemeClr val="dk1"/>
                </a:solidFill>
                <a:latin typeface="Abril Fatface"/>
                <a:ea typeface="Abril Fatface"/>
                <a:cs typeface="Abril Fatface"/>
                <a:sym typeface="Abril Fatface"/>
              </a:rPr>
              <a:t>App/Water Controls</a:t>
            </a:r>
            <a:endParaRPr sz="2400">
              <a:solidFill>
                <a:schemeClr val="dk1"/>
              </a:solidFill>
              <a:latin typeface="Abril Fatface"/>
              <a:ea typeface="Abril Fatface"/>
              <a:cs typeface="Abril Fatface"/>
              <a:sym typeface="Abril Fatface"/>
            </a:endParaRPr>
          </a:p>
        </p:txBody>
      </p:sp>
      <p:pic>
        <p:nvPicPr>
          <p:cNvPr id="316" name="Google Shape;316;p36" title="WaterControlsDemo.MP4">
            <a:hlinkClick r:id="rId3"/>
          </p:cNvPr>
          <p:cNvPicPr preferRelativeResize="0"/>
          <p:nvPr/>
        </p:nvPicPr>
        <p:blipFill>
          <a:blip r:embed="rId4">
            <a:alphaModFix/>
          </a:blip>
          <a:stretch>
            <a:fillRect/>
          </a:stretch>
        </p:blipFill>
        <p:spPr>
          <a:xfrm>
            <a:off x="2052988" y="682525"/>
            <a:ext cx="5037917" cy="377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Valves</a:t>
            </a:r>
            <a:endParaRPr/>
          </a:p>
        </p:txBody>
      </p:sp>
      <p:sp>
        <p:nvSpPr>
          <p:cNvPr id="322" name="Google Shape;322;p3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23" name="Google Shape;323;p37"/>
          <p:cNvPicPr preferRelativeResize="0"/>
          <p:nvPr/>
        </p:nvPicPr>
        <p:blipFill>
          <a:blip r:embed="rId3">
            <a:alphaModFix/>
          </a:blip>
          <a:stretch>
            <a:fillRect/>
          </a:stretch>
        </p:blipFill>
        <p:spPr>
          <a:xfrm>
            <a:off x="1524000" y="1210675"/>
            <a:ext cx="6096000" cy="3105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9" name="Google Shape;329;p38"/>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Circuit</a:t>
            </a:r>
            <a:endParaRPr/>
          </a:p>
        </p:txBody>
      </p:sp>
      <p:pic>
        <p:nvPicPr>
          <p:cNvPr id="330" name="Google Shape;330;p38"/>
          <p:cNvPicPr preferRelativeResize="0"/>
          <p:nvPr/>
        </p:nvPicPr>
        <p:blipFill>
          <a:blip r:embed="rId3">
            <a:alphaModFix/>
          </a:blip>
          <a:stretch>
            <a:fillRect/>
          </a:stretch>
        </p:blipFill>
        <p:spPr>
          <a:xfrm>
            <a:off x="1793675" y="826475"/>
            <a:ext cx="5556541" cy="3187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idx="4294967295" type="ctrTitle"/>
          </p:nvPr>
        </p:nvSpPr>
        <p:spPr>
          <a:xfrm>
            <a:off x="855300" y="151250"/>
            <a:ext cx="74334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Circuit</a:t>
            </a:r>
            <a:endParaRPr>
              <a:solidFill>
                <a:schemeClr val="lt1"/>
              </a:solidFill>
            </a:endParaRPr>
          </a:p>
        </p:txBody>
      </p:sp>
      <p:sp>
        <p:nvSpPr>
          <p:cNvPr id="336" name="Google Shape;336;p3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37" name="Google Shape;337;p39" title="Image from iOS.MOV">
            <a:hlinkClick r:id="rId3"/>
          </p:cNvPr>
          <p:cNvPicPr preferRelativeResize="0"/>
          <p:nvPr/>
        </p:nvPicPr>
        <p:blipFill>
          <a:blip r:embed="rId4">
            <a:alphaModFix/>
          </a:blip>
          <a:stretch>
            <a:fillRect/>
          </a:stretch>
        </p:blipFill>
        <p:spPr>
          <a:xfrm>
            <a:off x="2642900" y="1311050"/>
            <a:ext cx="3858200" cy="2893650"/>
          </a:xfrm>
          <a:prstGeom prst="rect">
            <a:avLst/>
          </a:prstGeom>
          <a:noFill/>
          <a:ln>
            <a:noFill/>
          </a:ln>
        </p:spPr>
      </p:pic>
      <p:sp>
        <p:nvSpPr>
          <p:cNvPr id="338" name="Google Shape;338;p39"/>
          <p:cNvSpPr txBox="1"/>
          <p:nvPr/>
        </p:nvSpPr>
        <p:spPr>
          <a:xfrm>
            <a:off x="4144250" y="746800"/>
            <a:ext cx="6058500" cy="70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erriweather Sans Regular"/>
              <a:ea typeface="Merriweather Sans Regular"/>
              <a:cs typeface="Merriweather Sans Regular"/>
              <a:sym typeface="Merriweather Sans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Challenges</a:t>
            </a:r>
            <a:endParaRPr/>
          </a:p>
        </p:txBody>
      </p:sp>
      <p:sp>
        <p:nvSpPr>
          <p:cNvPr id="344" name="Google Shape;344;p40"/>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b="1" lang="en" sz="1400"/>
              <a:t>Connection between the Arduino and the valves</a:t>
            </a:r>
            <a:endParaRPr b="1" sz="1400"/>
          </a:p>
          <a:p>
            <a:pPr indent="-317500" lvl="0" marL="457200" rtl="0" algn="l">
              <a:spcBef>
                <a:spcPts val="0"/>
              </a:spcBef>
              <a:spcAft>
                <a:spcPts val="0"/>
              </a:spcAft>
              <a:buSzPts val="1400"/>
              <a:buChar char="-"/>
            </a:pPr>
            <a:r>
              <a:rPr b="1" lang="en" sz="1400"/>
              <a:t>Estimation of how many volts needed for solar panel</a:t>
            </a:r>
            <a:endParaRPr b="1" sz="1400"/>
          </a:p>
          <a:p>
            <a:pPr indent="-317500" lvl="0" marL="457200" rtl="0" algn="l">
              <a:spcBef>
                <a:spcPts val="0"/>
              </a:spcBef>
              <a:spcAft>
                <a:spcPts val="0"/>
              </a:spcAft>
              <a:buSzPts val="1400"/>
              <a:buChar char="-"/>
            </a:pPr>
            <a:r>
              <a:rPr b="1" lang="en" sz="1400"/>
              <a:t>Feasibility of connections</a:t>
            </a:r>
            <a:endParaRPr b="1" sz="1400"/>
          </a:p>
          <a:p>
            <a:pPr indent="-317500" lvl="0" marL="457200" rtl="0" algn="l">
              <a:spcBef>
                <a:spcPts val="0"/>
              </a:spcBef>
              <a:spcAft>
                <a:spcPts val="0"/>
              </a:spcAft>
              <a:buSzPts val="1400"/>
              <a:buChar char="-"/>
            </a:pPr>
            <a:r>
              <a:rPr b="1" lang="en" sz="1400"/>
              <a:t>Learning new technology and coding languages</a:t>
            </a:r>
            <a:endParaRPr b="1" sz="1400"/>
          </a:p>
          <a:p>
            <a:pPr indent="-317500" lvl="0" marL="457200" rtl="0" algn="l">
              <a:spcBef>
                <a:spcPts val="0"/>
              </a:spcBef>
              <a:spcAft>
                <a:spcPts val="0"/>
              </a:spcAft>
              <a:buSzPts val="1400"/>
              <a:buChar char="-"/>
            </a:pPr>
            <a:r>
              <a:rPr b="1" lang="en" sz="1400"/>
              <a:t>Estimation of 3D model vs. real life model</a:t>
            </a:r>
            <a:endParaRPr b="1" sz="1400"/>
          </a:p>
          <a:p>
            <a:pPr indent="0" lvl="0" marL="0" rtl="0" algn="l">
              <a:spcBef>
                <a:spcPts val="800"/>
              </a:spcBef>
              <a:spcAft>
                <a:spcPts val="800"/>
              </a:spcAft>
              <a:buClr>
                <a:schemeClr val="dk1"/>
              </a:buClr>
              <a:buSzPts val="1100"/>
              <a:buFont typeface="Arial"/>
              <a:buNone/>
            </a:pPr>
            <a:r>
              <a:t/>
            </a:r>
            <a:endParaRPr/>
          </a:p>
        </p:txBody>
      </p:sp>
      <p:sp>
        <p:nvSpPr>
          <p:cNvPr id="345" name="Google Shape;345;p4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Stretch Goals</a:t>
            </a:r>
            <a:endParaRPr/>
          </a:p>
        </p:txBody>
      </p:sp>
      <p:sp>
        <p:nvSpPr>
          <p:cNvPr id="351" name="Google Shape;351;p4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52" name="Google Shape;352;p41"/>
          <p:cNvGrpSpPr/>
          <p:nvPr/>
        </p:nvGrpSpPr>
        <p:grpSpPr>
          <a:xfrm>
            <a:off x="323513" y="1986800"/>
            <a:ext cx="2952125" cy="1289700"/>
            <a:chOff x="323513" y="1986800"/>
            <a:chExt cx="2952125" cy="1289700"/>
          </a:xfrm>
        </p:grpSpPr>
        <p:sp>
          <p:nvSpPr>
            <p:cNvPr id="353" name="Google Shape;353;p41"/>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dk1"/>
                  </a:solidFill>
                  <a:latin typeface="Merriweather Sans"/>
                  <a:ea typeface="Merriweather Sans"/>
                  <a:cs typeface="Merriweather Sans"/>
                  <a:sym typeface="Merriweather Sans"/>
                </a:rPr>
                <a:t>Connecting Real Valves</a:t>
              </a:r>
              <a:endParaRPr b="1" sz="1100">
                <a:solidFill>
                  <a:schemeClr val="dk1"/>
                </a:solidFill>
                <a:latin typeface="Merriweather Sans"/>
                <a:ea typeface="Merriweather Sans"/>
                <a:cs typeface="Merriweather Sans"/>
                <a:sym typeface="Merriweather Sans"/>
              </a:endParaRPr>
            </a:p>
            <a:p>
              <a:pPr indent="0" lvl="0" marL="0" rtl="0" algn="r">
                <a:spcBef>
                  <a:spcPts val="0"/>
                </a:spcBef>
                <a:spcAft>
                  <a:spcPts val="0"/>
                </a:spcAft>
                <a:buNone/>
              </a:pPr>
              <a:r>
                <a:t/>
              </a:r>
              <a:endParaRPr b="1" sz="700">
                <a:solidFill>
                  <a:schemeClr val="dk1"/>
                </a:solidFill>
                <a:latin typeface="Merriweather Sans"/>
                <a:ea typeface="Merriweather Sans"/>
                <a:cs typeface="Merriweather Sans"/>
                <a:sym typeface="Merriweather Sans"/>
              </a:endParaRPr>
            </a:p>
            <a:p>
              <a:pPr indent="0" lvl="0" marL="0" rtl="0" algn="r">
                <a:spcBef>
                  <a:spcPts val="0"/>
                </a:spcBef>
                <a:spcAft>
                  <a:spcPts val="1600"/>
                </a:spcAft>
                <a:buNone/>
              </a:pPr>
              <a:r>
                <a:rPr lang="en" sz="900">
                  <a:solidFill>
                    <a:schemeClr val="dk1"/>
                  </a:solidFill>
                  <a:latin typeface="Merriweather Sans"/>
                  <a:ea typeface="Merriweather Sans"/>
                  <a:cs typeface="Merriweather Sans"/>
                  <a:sym typeface="Merriweather Sans"/>
                </a:rPr>
                <a:t>Power boost</a:t>
              </a:r>
              <a:endParaRPr b="1" sz="900">
                <a:solidFill>
                  <a:schemeClr val="dk1"/>
                </a:solidFill>
                <a:latin typeface="Merriweather Sans"/>
                <a:ea typeface="Merriweather Sans"/>
                <a:cs typeface="Merriweather Sans"/>
                <a:sym typeface="Merriweather Sans"/>
              </a:endParaRPr>
            </a:p>
          </p:txBody>
        </p:sp>
        <p:cxnSp>
          <p:nvCxnSpPr>
            <p:cNvPr id="354" name="Google Shape;354;p41"/>
            <p:cNvCxnSpPr/>
            <p:nvPr/>
          </p:nvCxnSpPr>
          <p:spPr>
            <a:xfrm rot="10800000">
              <a:off x="2642038" y="2647950"/>
              <a:ext cx="633600" cy="0"/>
            </a:xfrm>
            <a:prstGeom prst="straightConnector1">
              <a:avLst/>
            </a:prstGeom>
            <a:noFill/>
            <a:ln cap="flat" cmpd="sng" w="9525">
              <a:solidFill>
                <a:srgbClr val="249C90"/>
              </a:solidFill>
              <a:prstDash val="solid"/>
              <a:round/>
              <a:headEnd len="sm" w="sm" type="none"/>
              <a:tailEnd len="med" w="med" type="oval"/>
            </a:ln>
          </p:spPr>
        </p:cxnSp>
      </p:grpSp>
      <p:grpSp>
        <p:nvGrpSpPr>
          <p:cNvPr id="355" name="Google Shape;355;p41"/>
          <p:cNvGrpSpPr/>
          <p:nvPr/>
        </p:nvGrpSpPr>
        <p:grpSpPr>
          <a:xfrm>
            <a:off x="5209838" y="1060350"/>
            <a:ext cx="3610650" cy="1289700"/>
            <a:chOff x="5209838" y="1060350"/>
            <a:chExt cx="3610650" cy="1289700"/>
          </a:xfrm>
        </p:grpSpPr>
        <p:sp>
          <p:nvSpPr>
            <p:cNvPr id="356" name="Google Shape;356;p41"/>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Merriweather Sans"/>
                  <a:ea typeface="Merriweather Sans"/>
                  <a:cs typeface="Merriweather Sans"/>
                  <a:sym typeface="Merriweather Sans"/>
                </a:rPr>
                <a:t>Sensors</a:t>
              </a:r>
              <a:endParaRPr b="1"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b="1" sz="700">
                <a:solidFill>
                  <a:schemeClr val="dk1"/>
                </a:solidFill>
                <a:latin typeface="Merriweather Sans"/>
                <a:ea typeface="Merriweather Sans"/>
                <a:cs typeface="Merriweather Sans"/>
                <a:sym typeface="Merriweather Sans"/>
              </a:endParaRPr>
            </a:p>
            <a:p>
              <a:pPr indent="0" lvl="0" marL="0" rtl="0" algn="l">
                <a:spcBef>
                  <a:spcPts val="0"/>
                </a:spcBef>
                <a:spcAft>
                  <a:spcPts val="1600"/>
                </a:spcAft>
                <a:buNone/>
              </a:pPr>
              <a:r>
                <a:rPr lang="en" sz="900">
                  <a:solidFill>
                    <a:schemeClr val="dk1"/>
                  </a:solidFill>
                  <a:latin typeface="Merriweather Sans"/>
                  <a:ea typeface="Merriweather Sans"/>
                  <a:cs typeface="Merriweather Sans"/>
                  <a:sym typeface="Merriweather Sans"/>
                </a:rPr>
                <a:t>Data collection, predictions</a:t>
              </a:r>
              <a:endParaRPr b="1" sz="900">
                <a:solidFill>
                  <a:schemeClr val="dk1"/>
                </a:solidFill>
                <a:latin typeface="Merriweather Sans"/>
                <a:ea typeface="Merriweather Sans"/>
                <a:cs typeface="Merriweather Sans"/>
                <a:sym typeface="Merriweather Sans"/>
              </a:endParaRPr>
            </a:p>
          </p:txBody>
        </p:sp>
        <p:cxnSp>
          <p:nvCxnSpPr>
            <p:cNvPr id="357" name="Google Shape;357;p41"/>
            <p:cNvCxnSpPr/>
            <p:nvPr/>
          </p:nvCxnSpPr>
          <p:spPr>
            <a:xfrm>
              <a:off x="5209838" y="1705200"/>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358" name="Google Shape;358;p41"/>
          <p:cNvGrpSpPr/>
          <p:nvPr/>
        </p:nvGrpSpPr>
        <p:grpSpPr>
          <a:xfrm>
            <a:off x="5209838" y="3020450"/>
            <a:ext cx="3610650" cy="1289700"/>
            <a:chOff x="5209838" y="3020450"/>
            <a:chExt cx="3610650" cy="1289700"/>
          </a:xfrm>
        </p:grpSpPr>
        <p:sp>
          <p:nvSpPr>
            <p:cNvPr id="359" name="Google Shape;359;p41"/>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Merriweather Sans"/>
                  <a:ea typeface="Merriweather Sans"/>
                  <a:cs typeface="Merriweather Sans"/>
                  <a:sym typeface="Merriweather Sans"/>
                </a:rPr>
                <a:t>IoT Connectivity</a:t>
              </a:r>
              <a:endParaRPr b="1"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b="1" sz="700">
                <a:solidFill>
                  <a:schemeClr val="dk1"/>
                </a:solidFill>
                <a:latin typeface="Merriweather Sans"/>
                <a:ea typeface="Merriweather Sans"/>
                <a:cs typeface="Merriweather Sans"/>
                <a:sym typeface="Merriweather Sans"/>
              </a:endParaRPr>
            </a:p>
            <a:p>
              <a:pPr indent="0" lvl="0" marL="0" rtl="0" algn="l">
                <a:spcBef>
                  <a:spcPts val="0"/>
                </a:spcBef>
                <a:spcAft>
                  <a:spcPts val="1600"/>
                </a:spcAft>
                <a:buNone/>
              </a:pPr>
              <a:r>
                <a:rPr lang="en" sz="900">
                  <a:solidFill>
                    <a:schemeClr val="dk1"/>
                  </a:solidFill>
                  <a:latin typeface="Merriweather Sans"/>
                  <a:ea typeface="Merriweather Sans"/>
                  <a:cs typeface="Merriweather Sans"/>
                  <a:sym typeface="Merriweather Sans"/>
                </a:rPr>
                <a:t>Additional parts and code</a:t>
              </a:r>
              <a:endParaRPr b="1" sz="900">
                <a:solidFill>
                  <a:schemeClr val="dk1"/>
                </a:solidFill>
                <a:latin typeface="Merriweather Sans"/>
                <a:ea typeface="Merriweather Sans"/>
                <a:cs typeface="Merriweather Sans"/>
                <a:sym typeface="Merriweather Sans"/>
              </a:endParaRPr>
            </a:p>
          </p:txBody>
        </p:sp>
        <p:cxnSp>
          <p:nvCxnSpPr>
            <p:cNvPr id="360" name="Google Shape;360;p41"/>
            <p:cNvCxnSpPr/>
            <p:nvPr/>
          </p:nvCxnSpPr>
          <p:spPr>
            <a:xfrm>
              <a:off x="5209838" y="3648300"/>
              <a:ext cx="1286700" cy="0"/>
            </a:xfrm>
            <a:prstGeom prst="straightConnector1">
              <a:avLst/>
            </a:prstGeom>
            <a:noFill/>
            <a:ln cap="flat" cmpd="sng" w="9525">
              <a:solidFill>
                <a:srgbClr val="1D7E74"/>
              </a:solidFill>
              <a:prstDash val="solid"/>
              <a:round/>
              <a:headEnd len="sm" w="sm" type="none"/>
              <a:tailEnd len="med" w="med" type="oval"/>
            </a:ln>
          </p:spPr>
        </p:cxnSp>
      </p:grpSp>
      <p:grpSp>
        <p:nvGrpSpPr>
          <p:cNvPr id="361" name="Google Shape;361;p41"/>
          <p:cNvGrpSpPr/>
          <p:nvPr/>
        </p:nvGrpSpPr>
        <p:grpSpPr>
          <a:xfrm>
            <a:off x="2662213" y="728463"/>
            <a:ext cx="3814835" cy="3790597"/>
            <a:chOff x="2662213" y="676344"/>
            <a:chExt cx="3814835" cy="3790597"/>
          </a:xfrm>
        </p:grpSpPr>
        <p:sp>
          <p:nvSpPr>
            <p:cNvPr id="362" name="Google Shape;362;p41"/>
            <p:cNvSpPr/>
            <p:nvPr/>
          </p:nvSpPr>
          <p:spPr>
            <a:xfrm rot="3600185">
              <a:off x="3169983" y="1184511"/>
              <a:ext cx="2774659" cy="2774659"/>
            </a:xfrm>
            <a:prstGeom prst="blockArc">
              <a:avLst>
                <a:gd fmla="val 12622480" name="adj1"/>
                <a:gd fmla="val 19781569" name="adj2"/>
                <a:gd fmla="val 20773"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rot="10800000">
              <a:off x="3183490" y="1163229"/>
              <a:ext cx="2774700" cy="2774700"/>
            </a:xfrm>
            <a:prstGeom prst="blockArc">
              <a:avLst>
                <a:gd fmla="val 12622480" name="adj1"/>
                <a:gd fmla="val 19662822" name="adj2"/>
                <a:gd fmla="val 20729"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rot="-3600185">
              <a:off x="3194618" y="1184114"/>
              <a:ext cx="2774659" cy="2774659"/>
            </a:xfrm>
            <a:prstGeom prst="blockArc">
              <a:avLst>
                <a:gd fmla="val 12622480" name="adj1"/>
                <a:gd fmla="val 19703271" name="adj2"/>
                <a:gd fmla="val 2085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41"/>
            <p:cNvGrpSpPr/>
            <p:nvPr/>
          </p:nvGrpSpPr>
          <p:grpSpPr>
            <a:xfrm rot="-7200165">
              <a:off x="3337679" y="2826785"/>
              <a:ext cx="585011" cy="585536"/>
              <a:chOff x="1967628" y="812211"/>
              <a:chExt cx="588000" cy="588000"/>
            </a:xfrm>
          </p:grpSpPr>
          <p:sp>
            <p:nvSpPr>
              <p:cNvPr id="366" name="Google Shape;366;p41"/>
              <p:cNvSpPr/>
              <p:nvPr/>
            </p:nvSpPr>
            <p:spPr>
              <a:xfrm rot="39023">
                <a:off x="1970909" y="815492"/>
                <a:ext cx="581437" cy="581437"/>
              </a:xfrm>
              <a:prstGeom prst="pie">
                <a:avLst>
                  <a:gd fmla="val 6190354" name="adj1"/>
                  <a:gd fmla="val 14996165" name="adj2"/>
                </a:avLst>
              </a:prstGeom>
              <a:solidFill>
                <a:schemeClr val="accent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rot="10800000">
                <a:off x="1970875" y="815525"/>
                <a:ext cx="581400" cy="581400"/>
              </a:xfrm>
              <a:prstGeom prst="pie">
                <a:avLst>
                  <a:gd fmla="val 4028252" name="adj1"/>
                  <a:gd fmla="val 17183677"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41"/>
            <p:cNvGrpSpPr/>
            <p:nvPr/>
          </p:nvGrpSpPr>
          <p:grpSpPr>
            <a:xfrm>
              <a:off x="4264097" y="1180331"/>
              <a:ext cx="585001" cy="585530"/>
              <a:chOff x="1970048" y="811613"/>
              <a:chExt cx="588000" cy="588000"/>
            </a:xfrm>
          </p:grpSpPr>
          <p:sp>
            <p:nvSpPr>
              <p:cNvPr id="369" name="Google Shape;369;p41"/>
              <p:cNvSpPr/>
              <p:nvPr/>
            </p:nvSpPr>
            <p:spPr>
              <a:xfrm rot="39023">
                <a:off x="1973329" y="814894"/>
                <a:ext cx="581437" cy="581437"/>
              </a:xfrm>
              <a:prstGeom prst="pie">
                <a:avLst>
                  <a:gd fmla="val 6190354" name="adj1"/>
                  <a:gd fmla="val 14996165" name="adj2"/>
                </a:avLst>
              </a:prstGeom>
              <a:solidFill>
                <a:schemeClr val="accent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rot="10800000">
                <a:off x="1973295" y="814927"/>
                <a:ext cx="581400" cy="581400"/>
              </a:xfrm>
              <a:prstGeom prst="pie">
                <a:avLst>
                  <a:gd fmla="val 4028252" name="adj1"/>
                  <a:gd fmla="val 1718367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41"/>
            <p:cNvGrpSpPr/>
            <p:nvPr/>
          </p:nvGrpSpPr>
          <p:grpSpPr>
            <a:xfrm rot="7200165">
              <a:off x="5229930" y="2804716"/>
              <a:ext cx="585011" cy="585536"/>
              <a:chOff x="1977085" y="811649"/>
              <a:chExt cx="588000" cy="588000"/>
            </a:xfrm>
          </p:grpSpPr>
          <p:sp>
            <p:nvSpPr>
              <p:cNvPr id="372" name="Google Shape;372;p41"/>
              <p:cNvSpPr/>
              <p:nvPr/>
            </p:nvSpPr>
            <p:spPr>
              <a:xfrm rot="39023">
                <a:off x="1980366" y="814930"/>
                <a:ext cx="581437" cy="581437"/>
              </a:xfrm>
              <a:prstGeom prst="pie">
                <a:avLst>
                  <a:gd fmla="val 6190354" name="adj1"/>
                  <a:gd fmla="val 14996165" name="adj2"/>
                </a:avLst>
              </a:prstGeom>
              <a:solidFill>
                <a:schemeClr val="accent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rot="10800000">
                <a:off x="1980332" y="814963"/>
                <a:ext cx="581400" cy="581400"/>
              </a:xfrm>
              <a:prstGeom prst="pie">
                <a:avLst>
                  <a:gd fmla="val 4028252" name="adj1"/>
                  <a:gd fmla="val 17183677"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41"/>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Abril Fatface"/>
                  <a:ea typeface="Abril Fatface"/>
                  <a:cs typeface="Abril Fatface"/>
                  <a:sym typeface="Abril Fatface"/>
                </a:rPr>
                <a:t>03 </a:t>
              </a:r>
              <a:endParaRPr sz="1600">
                <a:solidFill>
                  <a:srgbClr val="FFFFFF"/>
                </a:solidFill>
                <a:latin typeface="Abril Fatface"/>
                <a:ea typeface="Abril Fatface"/>
                <a:cs typeface="Abril Fatface"/>
                <a:sym typeface="Abril Fatface"/>
              </a:endParaRPr>
            </a:p>
          </p:txBody>
        </p:sp>
        <p:sp>
          <p:nvSpPr>
            <p:cNvPr id="375" name="Google Shape;375;p41"/>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Abril Fatface"/>
                  <a:ea typeface="Abril Fatface"/>
                  <a:cs typeface="Abril Fatface"/>
                  <a:sym typeface="Abril Fatface"/>
                </a:rPr>
                <a:t>01 </a:t>
              </a:r>
              <a:endParaRPr sz="1600">
                <a:solidFill>
                  <a:srgbClr val="FFFFFF"/>
                </a:solidFill>
                <a:latin typeface="Abril Fatface"/>
                <a:ea typeface="Abril Fatface"/>
                <a:cs typeface="Abril Fatface"/>
                <a:sym typeface="Abril Fatface"/>
              </a:endParaRPr>
            </a:p>
          </p:txBody>
        </p:sp>
        <p:sp>
          <p:nvSpPr>
            <p:cNvPr id="376" name="Google Shape;376;p41"/>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Abril Fatface"/>
                  <a:ea typeface="Abril Fatface"/>
                  <a:cs typeface="Abril Fatface"/>
                  <a:sym typeface="Abril Fatface"/>
                </a:rPr>
                <a:t>02 </a:t>
              </a:r>
              <a:endParaRPr sz="1600">
                <a:solidFill>
                  <a:srgbClr val="FFFFFF"/>
                </a:solidFill>
                <a:latin typeface="Abril Fatface"/>
                <a:ea typeface="Abril Fatface"/>
                <a:cs typeface="Abril Fatface"/>
                <a:sym typeface="Abril Fatface"/>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80" name="Shape 380"/>
        <p:cNvGrpSpPr/>
        <p:nvPr/>
      </p:nvGrpSpPr>
      <p:grpSpPr>
        <a:xfrm>
          <a:off x="0" y="0"/>
          <a:ext cx="0" cy="0"/>
          <a:chOff x="0" y="0"/>
          <a:chExt cx="0" cy="0"/>
        </a:xfrm>
      </p:grpSpPr>
      <p:sp>
        <p:nvSpPr>
          <p:cNvPr id="381" name="Google Shape;381;p42"/>
          <p:cNvSpPr txBox="1"/>
          <p:nvPr>
            <p:ph idx="4294967295" type="ctrTitle"/>
          </p:nvPr>
        </p:nvSpPr>
        <p:spPr>
          <a:xfrm>
            <a:off x="855300" y="2078275"/>
            <a:ext cx="7433400" cy="89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t>Questions?</a:t>
            </a:r>
            <a:endParaRPr sz="4800"/>
          </a:p>
        </p:txBody>
      </p:sp>
      <p:sp>
        <p:nvSpPr>
          <p:cNvPr id="382" name="Google Shape;382;p42"/>
          <p:cNvSpPr txBox="1"/>
          <p:nvPr>
            <p:ph idx="12" type="sldNum"/>
          </p:nvPr>
        </p:nvSpPr>
        <p:spPr>
          <a:xfrm>
            <a:off x="3923800" y="4689025"/>
            <a:ext cx="1296300" cy="45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type="ctrTitle"/>
          </p:nvPr>
        </p:nvSpPr>
        <p:spPr>
          <a:xfrm>
            <a:off x="1162175" y="2014975"/>
            <a:ext cx="6819600" cy="66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 you for listening!</a:t>
            </a:r>
            <a:endParaRPr/>
          </a:p>
        </p:txBody>
      </p:sp>
      <p:sp>
        <p:nvSpPr>
          <p:cNvPr id="388" name="Google Shape;388;p43"/>
          <p:cNvSpPr txBox="1"/>
          <p:nvPr/>
        </p:nvSpPr>
        <p:spPr>
          <a:xfrm>
            <a:off x="4162200" y="456125"/>
            <a:ext cx="819600" cy="8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Abril Fatface"/>
              <a:ea typeface="Abril Fatface"/>
              <a:cs typeface="Abril Fatface"/>
              <a:sym typeface="Abril Fatface"/>
            </a:endParaRPr>
          </a:p>
        </p:txBody>
      </p:sp>
      <p:pic>
        <p:nvPicPr>
          <p:cNvPr id="389" name="Google Shape;389;p43"/>
          <p:cNvPicPr preferRelativeResize="0"/>
          <p:nvPr/>
        </p:nvPicPr>
        <p:blipFill>
          <a:blip r:embed="rId3">
            <a:alphaModFix/>
          </a:blip>
          <a:stretch>
            <a:fillRect/>
          </a:stretch>
        </p:blipFill>
        <p:spPr>
          <a:xfrm>
            <a:off x="3285175" y="3422325"/>
            <a:ext cx="2740825" cy="59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ctrTitle"/>
          </p:nvPr>
        </p:nvSpPr>
        <p:spPr>
          <a:xfrm>
            <a:off x="1162200" y="2241300"/>
            <a:ext cx="6819600" cy="66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Problem</a:t>
            </a:r>
            <a:endParaRPr/>
          </a:p>
        </p:txBody>
      </p:sp>
      <p:sp>
        <p:nvSpPr>
          <p:cNvPr id="126" name="Google Shape;126;p17"/>
          <p:cNvSpPr txBox="1"/>
          <p:nvPr/>
        </p:nvSpPr>
        <p:spPr>
          <a:xfrm>
            <a:off x="4162200" y="456125"/>
            <a:ext cx="819600" cy="8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Abril Fatface"/>
                <a:ea typeface="Abril Fatface"/>
                <a:cs typeface="Abril Fatface"/>
                <a:sym typeface="Abril Fatface"/>
              </a:rPr>
              <a:t>1</a:t>
            </a:r>
            <a:endParaRPr sz="3000">
              <a:solidFill>
                <a:schemeClr val="lt1"/>
              </a:solidFill>
              <a:latin typeface="Abril Fatface"/>
              <a:ea typeface="Abril Fatface"/>
              <a:cs typeface="Abril Fatface"/>
              <a:sym typeface="Abril Fatfac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Problem Statement</a:t>
            </a:r>
            <a:endParaRPr/>
          </a:p>
        </p:txBody>
      </p:sp>
      <p:sp>
        <p:nvSpPr>
          <p:cNvPr id="132" name="Google Shape;132;p18"/>
          <p:cNvSpPr txBox="1"/>
          <p:nvPr>
            <p:ph idx="1" type="body"/>
          </p:nvPr>
        </p:nvSpPr>
        <p:spPr>
          <a:xfrm>
            <a:off x="376400" y="1188900"/>
            <a:ext cx="2659200" cy="2765700"/>
          </a:xfrm>
          <a:prstGeom prst="rect">
            <a:avLst/>
          </a:prstGeom>
        </p:spPr>
        <p:txBody>
          <a:bodyPr anchorCtr="0" anchor="ctr" bIns="0" lIns="0" spcFirstLastPara="1" rIns="0" wrap="square" tIns="0">
            <a:noAutofit/>
          </a:bodyPr>
          <a:lstStyle/>
          <a:p>
            <a:pPr indent="0" lvl="0" marL="0" rtl="0" algn="just">
              <a:spcBef>
                <a:spcPts val="0"/>
              </a:spcBef>
              <a:spcAft>
                <a:spcPts val="800"/>
              </a:spcAft>
              <a:buNone/>
            </a:pPr>
            <a:r>
              <a:rPr lang="en" sz="1300">
                <a:solidFill>
                  <a:srgbClr val="695D46"/>
                </a:solidFill>
                <a:latin typeface="Open Sans"/>
                <a:ea typeface="Open Sans"/>
                <a:cs typeface="Open Sans"/>
                <a:sym typeface="Open Sans"/>
              </a:rPr>
              <a:t>By the year 2050, there are projected to be approximately 10 billion people on Earth. The current food system is already reaching the limits of its capacity, parasitic to the state of our environment. There is an urgent need for transformation to prevent catastrophe in the future.</a:t>
            </a:r>
            <a:endParaRPr sz="1300">
              <a:solidFill>
                <a:srgbClr val="695D46"/>
              </a:solidFill>
              <a:latin typeface="Open Sans"/>
              <a:ea typeface="Open Sans"/>
              <a:cs typeface="Open Sans"/>
              <a:sym typeface="Open Sans"/>
            </a:endParaRPr>
          </a:p>
        </p:txBody>
      </p:sp>
      <p:pic>
        <p:nvPicPr>
          <p:cNvPr id="133" name="Google Shape;133;p18"/>
          <p:cNvPicPr preferRelativeResize="0"/>
          <p:nvPr/>
        </p:nvPicPr>
        <p:blipFill rotWithShape="1">
          <a:blip r:embed="rId3">
            <a:alphaModFix/>
          </a:blip>
          <a:srcRect b="0" l="25660" r="16752" t="13569"/>
          <a:stretch/>
        </p:blipFill>
        <p:spPr>
          <a:xfrm>
            <a:off x="3189150" y="1188906"/>
            <a:ext cx="2765700" cy="2765700"/>
          </a:xfrm>
          <a:prstGeom prst="ellipse">
            <a:avLst/>
          </a:prstGeom>
          <a:noFill/>
          <a:ln>
            <a:noFill/>
          </a:ln>
        </p:spPr>
      </p:pic>
      <p:sp>
        <p:nvSpPr>
          <p:cNvPr id="134" name="Google Shape;134;p1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5" name="Google Shape;135;p18"/>
          <p:cNvSpPr txBox="1"/>
          <p:nvPr>
            <p:ph idx="1" type="body"/>
          </p:nvPr>
        </p:nvSpPr>
        <p:spPr>
          <a:xfrm>
            <a:off x="6259800" y="1060075"/>
            <a:ext cx="2701500" cy="2765700"/>
          </a:xfrm>
          <a:prstGeom prst="rect">
            <a:avLst/>
          </a:prstGeom>
        </p:spPr>
        <p:txBody>
          <a:bodyPr anchorCtr="0" anchor="ctr" bIns="0" lIns="0" spcFirstLastPara="1" rIns="0" wrap="square" tIns="0">
            <a:noAutofit/>
          </a:bodyPr>
          <a:lstStyle/>
          <a:p>
            <a:pPr indent="0" lvl="0" marL="0" rtl="0" algn="l">
              <a:lnSpc>
                <a:spcPct val="100000"/>
              </a:lnSpc>
              <a:spcBef>
                <a:spcPts val="600"/>
              </a:spcBef>
              <a:spcAft>
                <a:spcPts val="0"/>
              </a:spcAft>
              <a:buNone/>
            </a:pPr>
            <a:r>
              <a:rPr lang="en" sz="1700">
                <a:solidFill>
                  <a:srgbClr val="51B148"/>
                </a:solidFill>
              </a:rPr>
              <a:t>We must create radical change in order to implement a system that is environmentally sustainable.</a:t>
            </a:r>
            <a:endParaRPr sz="1700">
              <a:solidFill>
                <a:srgbClr val="51B148"/>
              </a:solidFill>
            </a:endParaRPr>
          </a:p>
          <a:p>
            <a:pPr indent="0" lvl="0" marL="0" rtl="0" algn="l">
              <a:lnSpc>
                <a:spcPct val="100000"/>
              </a:lnSpc>
              <a:spcBef>
                <a:spcPts val="600"/>
              </a:spcBef>
              <a:spcAft>
                <a:spcPts val="0"/>
              </a:spcAft>
              <a:buNone/>
            </a:pPr>
            <a:r>
              <a:t/>
            </a:r>
            <a:endParaRPr sz="1700">
              <a:solidFill>
                <a:srgbClr val="51B148"/>
              </a:solidFill>
            </a:endParaRPr>
          </a:p>
          <a:p>
            <a:pPr indent="0" lvl="0" marL="0" rtl="0" algn="l">
              <a:spcBef>
                <a:spcPts val="0"/>
              </a:spcBef>
              <a:spcAft>
                <a:spcPts val="800"/>
              </a:spcAft>
              <a:buNone/>
            </a:pPr>
            <a:r>
              <a:rPr lang="en" sz="1700"/>
              <a:t>We want to create food systems within environmental limits.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idx="12" type="sldNum"/>
          </p:nvPr>
        </p:nvSpPr>
        <p:spPr>
          <a:xfrm>
            <a:off x="3923800" y="4730550"/>
            <a:ext cx="1296300" cy="412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1" name="Google Shape;141;p19"/>
          <p:cNvSpPr txBox="1"/>
          <p:nvPr>
            <p:ph idx="4294967295" type="ctrTitle"/>
          </p:nvPr>
        </p:nvSpPr>
        <p:spPr>
          <a:xfrm flipH="1">
            <a:off x="2298325" y="2036175"/>
            <a:ext cx="4721400" cy="8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lt1"/>
                </a:solidFill>
              </a:rPr>
              <a:t>The Question</a:t>
            </a:r>
            <a:endParaRPr sz="4800">
              <a:solidFill>
                <a:schemeClr val="lt1"/>
              </a:solidFill>
            </a:endParaRPr>
          </a:p>
        </p:txBody>
      </p:sp>
      <p:pic>
        <p:nvPicPr>
          <p:cNvPr id="142" name="Google Shape;142;p19"/>
          <p:cNvPicPr preferRelativeResize="0"/>
          <p:nvPr/>
        </p:nvPicPr>
        <p:blipFill>
          <a:blip r:embed="rId3">
            <a:alphaModFix/>
          </a:blip>
          <a:stretch>
            <a:fillRect/>
          </a:stretch>
        </p:blipFill>
        <p:spPr>
          <a:xfrm>
            <a:off x="2945525" y="3252775"/>
            <a:ext cx="3252950" cy="70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sp>
        <p:nvSpPr>
          <p:cNvPr id="147" name="Google Shape;147;p20"/>
          <p:cNvSpPr txBox="1"/>
          <p:nvPr>
            <p:ph idx="1" type="body"/>
          </p:nvPr>
        </p:nvSpPr>
        <p:spPr>
          <a:xfrm>
            <a:off x="855275" y="1430150"/>
            <a:ext cx="3473100" cy="269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White</a:t>
            </a:r>
            <a:endParaRPr b="1"/>
          </a:p>
          <a:p>
            <a:pPr indent="0" lvl="0" marL="0" rtl="0" algn="l">
              <a:spcBef>
                <a:spcPts val="800"/>
              </a:spcBef>
              <a:spcAft>
                <a:spcPts val="800"/>
              </a:spcAft>
              <a:buNone/>
            </a:pPr>
            <a:r>
              <a:rPr lang="en"/>
              <a:t>Is the color of milk and fresh snow, the color produced by the combination of all the colors of the visible spectrum.</a:t>
            </a:r>
            <a:endParaRPr/>
          </a:p>
        </p:txBody>
      </p:sp>
      <p:sp>
        <p:nvSpPr>
          <p:cNvPr id="148" name="Google Shape;148;p20"/>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Background Info</a:t>
            </a:r>
            <a:endParaRPr/>
          </a:p>
        </p:txBody>
      </p:sp>
      <p:sp>
        <p:nvSpPr>
          <p:cNvPr id="149" name="Google Shape;149;p20"/>
          <p:cNvSpPr txBox="1"/>
          <p:nvPr>
            <p:ph idx="2" type="body"/>
          </p:nvPr>
        </p:nvSpPr>
        <p:spPr>
          <a:xfrm>
            <a:off x="4815599" y="1430150"/>
            <a:ext cx="3473100" cy="269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Black</a:t>
            </a:r>
            <a:endParaRPr b="1"/>
          </a:p>
          <a:p>
            <a:pPr indent="0" lvl="0" marL="0" rtl="0" algn="l">
              <a:spcBef>
                <a:spcPts val="800"/>
              </a:spcBef>
              <a:spcAft>
                <a:spcPts val="800"/>
              </a:spcAft>
              <a:buNone/>
            </a:pPr>
            <a:r>
              <a:rPr lang="en"/>
              <a:t>Is the color of ebony and of outer space. It </a:t>
            </a:r>
            <a:r>
              <a:rPr lang="en"/>
              <a:t>has been the symbolic color of elegance, solemnity and authority.</a:t>
            </a:r>
            <a:endParaRPr/>
          </a:p>
        </p:txBody>
      </p:sp>
      <p:sp>
        <p:nvSpPr>
          <p:cNvPr id="150" name="Google Shape;150;p2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56" name="Google Shape;156;p21"/>
          <p:cNvPicPr preferRelativeResize="0"/>
          <p:nvPr/>
        </p:nvPicPr>
        <p:blipFill rotWithShape="1">
          <a:blip r:embed="rId3">
            <a:alphaModFix/>
          </a:blip>
          <a:srcRect b="0" l="28096" r="28092" t="0"/>
          <a:stretch/>
        </p:blipFill>
        <p:spPr>
          <a:xfrm flipH="1" rot="86">
            <a:off x="6910387" y="1239946"/>
            <a:ext cx="1749483" cy="2663610"/>
          </a:xfrm>
          <a:custGeom>
            <a:rect b="b" l="l" r="r" t="t"/>
            <a:pathLst>
              <a:path extrusionOk="0" h="21367" w="17426">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
        <p:nvSpPr>
          <p:cNvPr id="157" name="Google Shape;157;p21"/>
          <p:cNvSpPr txBox="1"/>
          <p:nvPr/>
        </p:nvSpPr>
        <p:spPr>
          <a:xfrm>
            <a:off x="388100" y="1239925"/>
            <a:ext cx="6081300" cy="242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en" sz="2600">
                <a:solidFill>
                  <a:schemeClr val="lt1"/>
                </a:solidFill>
                <a:latin typeface="Abril Fatface"/>
                <a:ea typeface="Abril Fatface"/>
                <a:cs typeface="Abril Fatface"/>
                <a:sym typeface="Abril Fatface"/>
              </a:rPr>
              <a:t>How do we encourage sustainable farming that diminishes the environmental damage of current systems, revives our natural resources, and combats climate change?</a:t>
            </a:r>
            <a:endParaRPr sz="2600">
              <a:solidFill>
                <a:schemeClr val="lt1"/>
              </a:solidFill>
              <a:latin typeface="Abril Fatface"/>
              <a:ea typeface="Abril Fatface"/>
              <a:cs typeface="Abril Fatface"/>
              <a:sym typeface="Abril Fatfac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ctrTitle"/>
          </p:nvPr>
        </p:nvSpPr>
        <p:spPr>
          <a:xfrm>
            <a:off x="1162200" y="2166100"/>
            <a:ext cx="6819600" cy="66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Our Solution</a:t>
            </a:r>
            <a:endParaRPr/>
          </a:p>
        </p:txBody>
      </p:sp>
      <p:sp>
        <p:nvSpPr>
          <p:cNvPr id="163" name="Google Shape;163;p22"/>
          <p:cNvSpPr txBox="1"/>
          <p:nvPr/>
        </p:nvSpPr>
        <p:spPr>
          <a:xfrm>
            <a:off x="4162200" y="456125"/>
            <a:ext cx="819600" cy="8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Abril Fatface"/>
                <a:ea typeface="Abril Fatface"/>
                <a:cs typeface="Abril Fatface"/>
                <a:sym typeface="Abril Fatface"/>
              </a:rPr>
              <a:t>2</a:t>
            </a:r>
            <a:endParaRPr sz="3000">
              <a:solidFill>
                <a:schemeClr val="lt1"/>
              </a:solidFill>
              <a:latin typeface="Abril Fatface"/>
              <a:ea typeface="Abril Fatface"/>
              <a:cs typeface="Abril Fatface"/>
              <a:sym typeface="Abril Fatfac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Aquaponics</a:t>
            </a:r>
            <a:endParaRPr/>
          </a:p>
        </p:txBody>
      </p:sp>
      <p:sp>
        <p:nvSpPr>
          <p:cNvPr id="169" name="Google Shape;169;p23"/>
          <p:cNvSpPr txBox="1"/>
          <p:nvPr>
            <p:ph idx="4294967295" type="body"/>
          </p:nvPr>
        </p:nvSpPr>
        <p:spPr>
          <a:xfrm>
            <a:off x="4627675" y="1578750"/>
            <a:ext cx="4197300" cy="1986000"/>
          </a:xfrm>
          <a:prstGeom prst="rect">
            <a:avLst/>
          </a:prstGeom>
        </p:spPr>
        <p:txBody>
          <a:bodyPr anchorCtr="0" anchor="t" bIns="0" lIns="0" spcFirstLastPara="1" rIns="0" wrap="square" tIns="0">
            <a:noAutofit/>
          </a:bodyPr>
          <a:lstStyle/>
          <a:p>
            <a:pPr indent="0" lvl="0" marL="0" rtl="0" algn="l">
              <a:lnSpc>
                <a:spcPct val="188888"/>
              </a:lnSpc>
              <a:spcBef>
                <a:spcPts val="0"/>
              </a:spcBef>
              <a:spcAft>
                <a:spcPts val="0"/>
              </a:spcAft>
              <a:buNone/>
            </a:pPr>
            <a:r>
              <a:t/>
            </a:r>
            <a:endParaRPr sz="1400">
              <a:solidFill>
                <a:schemeClr val="accent1"/>
              </a:solidFill>
              <a:latin typeface="Merriweather Sans"/>
              <a:ea typeface="Merriweather Sans"/>
              <a:cs typeface="Merriweather Sans"/>
              <a:sym typeface="Merriweather Sans"/>
            </a:endParaRPr>
          </a:p>
          <a:p>
            <a:pPr indent="-304800" lvl="0" marL="457200" rtl="0" algn="l">
              <a:lnSpc>
                <a:spcPct val="188888"/>
              </a:lnSpc>
              <a:spcBef>
                <a:spcPts val="0"/>
              </a:spcBef>
              <a:spcAft>
                <a:spcPts val="0"/>
              </a:spcAft>
              <a:buClr>
                <a:schemeClr val="accent1"/>
              </a:buClr>
              <a:buSzPts val="1200"/>
              <a:buFont typeface="Merriweather Sans"/>
              <a:buChar char="●"/>
            </a:pPr>
            <a:r>
              <a:rPr lang="en" sz="1400">
                <a:solidFill>
                  <a:schemeClr val="accent1"/>
                </a:solidFill>
                <a:latin typeface="Merriweather Sans"/>
                <a:ea typeface="Merriweather Sans"/>
                <a:cs typeface="Merriweather Sans"/>
                <a:sym typeface="Merriweather Sans"/>
              </a:rPr>
              <a:t>Agriculture that combines raising fish with soilless plant culture</a:t>
            </a:r>
            <a:endParaRPr sz="1400">
              <a:solidFill>
                <a:schemeClr val="accent1"/>
              </a:solidFill>
              <a:latin typeface="Merriweather Sans"/>
              <a:ea typeface="Merriweather Sans"/>
              <a:cs typeface="Merriweather Sans"/>
              <a:sym typeface="Merriweather Sans"/>
            </a:endParaRPr>
          </a:p>
          <a:p>
            <a:pPr indent="-317500" lvl="0" marL="457200" rtl="0" algn="l">
              <a:lnSpc>
                <a:spcPct val="188888"/>
              </a:lnSpc>
              <a:spcBef>
                <a:spcPts val="0"/>
              </a:spcBef>
              <a:spcAft>
                <a:spcPts val="0"/>
              </a:spcAft>
              <a:buClr>
                <a:schemeClr val="accent1"/>
              </a:buClr>
              <a:buSzPts val="1400"/>
              <a:buFont typeface="Merriweather Sans"/>
              <a:buChar char="●"/>
            </a:pPr>
            <a:r>
              <a:rPr lang="en" sz="1400">
                <a:solidFill>
                  <a:schemeClr val="accent1"/>
                </a:solidFill>
                <a:latin typeface="Merriweather Sans"/>
                <a:ea typeface="Merriweather Sans"/>
                <a:cs typeface="Merriweather Sans"/>
                <a:sym typeface="Merriweather Sans"/>
              </a:rPr>
              <a:t>Water and land conservation </a:t>
            </a:r>
            <a:endParaRPr sz="1400">
              <a:solidFill>
                <a:schemeClr val="accent1"/>
              </a:solidFill>
              <a:latin typeface="Merriweather Sans"/>
              <a:ea typeface="Merriweather Sans"/>
              <a:cs typeface="Merriweather Sans"/>
              <a:sym typeface="Merriweather Sans"/>
            </a:endParaRPr>
          </a:p>
        </p:txBody>
      </p:sp>
      <p:sp>
        <p:nvSpPr>
          <p:cNvPr id="170" name="Google Shape;170;p2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71" name="Google Shape;171;p23"/>
          <p:cNvPicPr preferRelativeResize="0"/>
          <p:nvPr/>
        </p:nvPicPr>
        <p:blipFill>
          <a:blip r:embed="rId3">
            <a:alphaModFix/>
          </a:blip>
          <a:stretch>
            <a:fillRect/>
          </a:stretch>
        </p:blipFill>
        <p:spPr>
          <a:xfrm>
            <a:off x="366525" y="1198025"/>
            <a:ext cx="4261151" cy="3159704"/>
          </a:xfrm>
          <a:prstGeom prst="rect">
            <a:avLst/>
          </a:prstGeom>
          <a:noFill/>
          <a:ln>
            <a:noFill/>
          </a:ln>
        </p:spPr>
      </p:pic>
    </p:spTree>
  </p:cSld>
  <p:clrMapOvr>
    <a:masterClrMapping/>
  </p:clrMapOvr>
  <mc:AlternateContent>
    <mc:Choice Requires="p14">
      <p:transition spd="slow" p14:dur="21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ernon template">
  <a:themeElements>
    <a:clrScheme name="Custom 347">
      <a:dk1>
        <a:srgbClr val="2F3946"/>
      </a:dk1>
      <a:lt1>
        <a:srgbClr val="FFFFFF"/>
      </a:lt1>
      <a:dk2>
        <a:srgbClr val="727A85"/>
      </a:dk2>
      <a:lt2>
        <a:srgbClr val="F1EEED"/>
      </a:lt2>
      <a:accent1>
        <a:srgbClr val="22446F"/>
      </a:accent1>
      <a:accent2>
        <a:srgbClr val="5299DC"/>
      </a:accent2>
      <a:accent3>
        <a:srgbClr val="FB8F6C"/>
      </a:accent3>
      <a:accent4>
        <a:srgbClr val="DB6746"/>
      </a:accent4>
      <a:accent5>
        <a:srgbClr val="ADCE99"/>
      </a:accent5>
      <a:accent6>
        <a:srgbClr val="7AA271"/>
      </a:accent6>
      <a:hlink>
        <a:srgbClr val="2244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